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85" r:id="rId4"/>
    <p:sldId id="286" r:id="rId5"/>
    <p:sldId id="284" r:id="rId6"/>
    <p:sldId id="260" r:id="rId7"/>
    <p:sldId id="262" r:id="rId8"/>
    <p:sldId id="287" r:id="rId9"/>
    <p:sldId id="333" r:id="rId10"/>
    <p:sldId id="591" r:id="rId11"/>
    <p:sldId id="334" r:id="rId12"/>
    <p:sldId id="335" r:id="rId13"/>
    <p:sldId id="309" r:id="rId14"/>
    <p:sldId id="308" r:id="rId15"/>
    <p:sldId id="307" r:id="rId16"/>
    <p:sldId id="311" r:id="rId17"/>
    <p:sldId id="310" r:id="rId18"/>
    <p:sldId id="313" r:id="rId19"/>
    <p:sldId id="336" r:id="rId20"/>
    <p:sldId id="315" r:id="rId21"/>
    <p:sldId id="316" r:id="rId22"/>
    <p:sldId id="337" r:id="rId23"/>
    <p:sldId id="594" r:id="rId24"/>
    <p:sldId id="592" r:id="rId25"/>
    <p:sldId id="549" r:id="rId26"/>
    <p:sldId id="551" r:id="rId27"/>
    <p:sldId id="584" r:id="rId28"/>
    <p:sldId id="585" r:id="rId29"/>
    <p:sldId id="588" r:id="rId30"/>
    <p:sldId id="506" r:id="rId31"/>
    <p:sldId id="589" r:id="rId32"/>
    <p:sldId id="507" r:id="rId33"/>
    <p:sldId id="508" r:id="rId34"/>
    <p:sldId id="590" r:id="rId35"/>
    <p:sldId id="593" r:id="rId36"/>
    <p:sldId id="265" r:id="rId37"/>
    <p:sldId id="266" r:id="rId38"/>
    <p:sldId id="317" r:id="rId39"/>
    <p:sldId id="281" r:id="rId40"/>
    <p:sldId id="268" r:id="rId41"/>
    <p:sldId id="595" r:id="rId42"/>
    <p:sldId id="28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5"/>
    <p:restoredTop sz="94719"/>
  </p:normalViewPr>
  <p:slideViewPr>
    <p:cSldViewPr snapToGrid="0" snapToObjects="1">
      <p:cViewPr varScale="1">
        <p:scale>
          <a:sx n="108" d="100"/>
          <a:sy n="108" d="100"/>
        </p:scale>
        <p:origin x="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C9AAE-55AC-6C4F-8987-E29EEF6ACEC9}" type="datetimeFigureOut">
              <a:rPr kumimoji="1" lang="zh-CN" altLang="en-US" smtClean="0"/>
              <a:t>2019/10/10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461D2-437E-0F49-9915-32EF3D2EAF6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39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461D2-437E-0F49-9915-32EF3D2EAF6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390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461D2-437E-0F49-9915-32EF3D2EAF6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5452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461D2-437E-0F49-9915-32EF3D2EAF6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54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461D2-437E-0F49-9915-32EF3D2EAF6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48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461D2-437E-0F49-9915-32EF3D2EAF6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4901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461D2-437E-0F49-9915-32EF3D2EAF6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070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461D2-437E-0F49-9915-32EF3D2EAF66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70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461D2-437E-0F49-9915-32EF3D2EAF66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054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10/10/19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41.tiff"/><Relationship Id="rId7" Type="http://schemas.openxmlformats.org/officeDocument/2006/relationships/image" Target="../media/image45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482" TargetMode="External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2.1148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0.tiff"/><Relationship Id="rId7" Type="http://schemas.openxmlformats.org/officeDocument/2006/relationships/image" Target="../media/image31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hyperlink" Target="https://arxiv.org/pdf/1611.01144.pdf" TargetMode="External"/><Relationship Id="rId10" Type="http://schemas.openxmlformats.org/officeDocument/2006/relationships/image" Target="../media/image35.png"/><Relationship Id="rId9" Type="http://schemas.openxmlformats.org/officeDocument/2006/relationships/image" Target="../media/image3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hyperlink" Target="https://arxiv.org/abs/1812.1148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11482" TargetMode="External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5" Type="http://schemas.openxmlformats.org/officeDocument/2006/relationships/image" Target="../media/image41.png"/><Relationship Id="rId4" Type="http://schemas.openxmlformats.org/officeDocument/2006/relationships/image" Target="../media/image3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12.1148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hyperlink" Target="https://arxiv.org/abs/1812.11482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7" Type="http://schemas.openxmlformats.org/officeDocument/2006/relationships/image" Target="../media/image7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10" Type="http://schemas.openxmlformats.org/officeDocument/2006/relationships/image" Target="../media/image17.gi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1261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6.0126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Why network science needs graph network?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57715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Jiang Zhang</a:t>
            </a:r>
          </a:p>
          <a:p>
            <a:r>
              <a:rPr kumimoji="1" lang="en-US" altLang="zh-CN" dirty="0"/>
              <a:t>School of Systems Science, Beijing Normal University</a:t>
            </a:r>
          </a:p>
          <a:p>
            <a:r>
              <a:rPr kumimoji="1" lang="en-US" altLang="zh-CN" dirty="0" err="1"/>
              <a:t>Swarma</a:t>
            </a:r>
            <a:r>
              <a:rPr kumimoji="1" lang="en-US" altLang="zh-CN" dirty="0"/>
              <a:t> Club, </a:t>
            </a:r>
            <a:r>
              <a:rPr kumimoji="1" lang="en-US" altLang="zh-CN" dirty="0" err="1"/>
              <a:t>Swarma</a:t>
            </a:r>
            <a:r>
              <a:rPr kumimoji="1" lang="en-US" altLang="zh-CN" dirty="0"/>
              <a:t> Campus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A74277-8023-AB44-83AC-54CFFB4E3F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129" y="5902482"/>
            <a:ext cx="464263" cy="464263"/>
          </a:xfrm>
          <a:prstGeom prst="rect">
            <a:avLst/>
          </a:prstGeom>
        </p:spPr>
      </p:pic>
      <p:pic>
        <p:nvPicPr>
          <p:cNvPr id="7" name="Picture 5" descr="Z:\e\建院\logo\uplogo copy.png">
            <a:extLst>
              <a:ext uri="{FF2B5EF4-FFF2-40B4-BE49-F238E27FC236}">
                <a16:creationId xmlns:a16="http://schemas.microsoft.com/office/drawing/2014/main" id="{600E5C27-128B-A94D-8EEA-C541630B7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6187" y="5731386"/>
            <a:ext cx="7858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648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endParaRPr kumimoji="1"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7A88071-5141-1643-999C-AE3BD935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898" y="3877639"/>
            <a:ext cx="2324352" cy="2243478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solidFill>
                  <a:schemeClr val="accent6"/>
                </a:solidFill>
              </a:rPr>
              <a:t>Features</a:t>
            </a:r>
            <a:r>
              <a:rPr kumimoji="1" lang="zh-CN" altLang="en-US" sz="1600" dirty="0">
                <a:solidFill>
                  <a:schemeClr val="accent6"/>
                </a:solidFill>
              </a:rPr>
              <a:t> </a:t>
            </a:r>
            <a:r>
              <a:rPr kumimoji="1" lang="en-US" altLang="zh-CN" sz="1600" dirty="0">
                <a:solidFill>
                  <a:schemeClr val="accent6"/>
                </a:solidFill>
              </a:rPr>
              <a:t>of</a:t>
            </a:r>
            <a:r>
              <a:rPr kumimoji="1" lang="zh-CN" altLang="en-US" sz="1600" dirty="0">
                <a:solidFill>
                  <a:schemeClr val="accent6"/>
                </a:solidFill>
              </a:rPr>
              <a:t> </a:t>
            </a:r>
            <a:r>
              <a:rPr kumimoji="1" lang="en-US" altLang="zh-CN" sz="1600" dirty="0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kumimoji="1" lang="en-US" altLang="zh-CN" sz="1200" dirty="0">
                <a:solidFill>
                  <a:schemeClr val="accent6"/>
                </a:solidFill>
              </a:rPr>
              <a:t>Node</a:t>
            </a:r>
            <a:r>
              <a:rPr kumimoji="1" lang="zh-CN" altLang="en-US" sz="1200" dirty="0">
                <a:solidFill>
                  <a:schemeClr val="accent6"/>
                </a:solidFill>
              </a:rPr>
              <a:t> </a:t>
            </a:r>
            <a:r>
              <a:rPr kumimoji="1" lang="en-US" altLang="zh-CN" sz="1200" dirty="0">
                <a:solidFill>
                  <a:schemeClr val="accent6"/>
                </a:solidFill>
              </a:rPr>
              <a:t>metrics</a:t>
            </a:r>
          </a:p>
          <a:p>
            <a:pPr lvl="1"/>
            <a:r>
              <a:rPr kumimoji="1" lang="en-US" altLang="zh-CN" sz="1200" dirty="0">
                <a:solidFill>
                  <a:schemeClr val="accent6"/>
                </a:solidFill>
              </a:rPr>
              <a:t>Node</a:t>
            </a:r>
            <a:r>
              <a:rPr kumimoji="1" lang="zh-CN" altLang="en-US" sz="1200" dirty="0">
                <a:solidFill>
                  <a:schemeClr val="accent6"/>
                </a:solidFill>
              </a:rPr>
              <a:t> </a:t>
            </a:r>
            <a:r>
              <a:rPr kumimoji="1" lang="en-US" altLang="zh-CN" sz="1200" dirty="0">
                <a:solidFill>
                  <a:schemeClr val="accent6"/>
                </a:solidFill>
              </a:rPr>
              <a:t>centrality</a:t>
            </a:r>
          </a:p>
          <a:p>
            <a:pPr lvl="1"/>
            <a:r>
              <a:rPr kumimoji="1" lang="en-US" altLang="zh-CN" sz="1200" dirty="0">
                <a:solidFill>
                  <a:schemeClr val="accent6"/>
                </a:solidFill>
              </a:rPr>
              <a:t>Ranking</a:t>
            </a:r>
            <a:r>
              <a:rPr kumimoji="1" lang="zh-CN" altLang="en-US" sz="1200" dirty="0">
                <a:solidFill>
                  <a:schemeClr val="accent6"/>
                </a:solidFill>
              </a:rPr>
              <a:t> </a:t>
            </a:r>
            <a:r>
              <a:rPr kumimoji="1" lang="en-US" altLang="zh-CN" sz="1200" dirty="0">
                <a:solidFill>
                  <a:schemeClr val="accent6"/>
                </a:solidFill>
              </a:rPr>
              <a:t>nodes</a:t>
            </a:r>
          </a:p>
          <a:p>
            <a:pPr lvl="1"/>
            <a:r>
              <a:rPr kumimoji="1" lang="en-US" altLang="zh-CN" sz="1200" dirty="0">
                <a:solidFill>
                  <a:schemeClr val="accent6"/>
                </a:solidFill>
              </a:rPr>
              <a:t>Link</a:t>
            </a:r>
            <a:r>
              <a:rPr kumimoji="1" lang="zh-CN" altLang="en-US" sz="1200" dirty="0">
                <a:solidFill>
                  <a:schemeClr val="accent6"/>
                </a:solidFill>
              </a:rPr>
              <a:t> </a:t>
            </a:r>
            <a:r>
              <a:rPr kumimoji="1" lang="en-US" altLang="zh-CN" sz="1200" dirty="0">
                <a:solidFill>
                  <a:schemeClr val="accent6"/>
                </a:solidFill>
              </a:rPr>
              <a:t>predictions</a:t>
            </a:r>
            <a:endParaRPr kumimoji="1" lang="zh-CN" altLang="en-US" sz="1400" dirty="0">
              <a:solidFill>
                <a:schemeClr val="accent6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239884-013A-714B-BADA-96D122E33C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724" y="2588728"/>
            <a:ext cx="2637362" cy="123956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5BCFC4-861A-5D43-98F1-DC9EDCD555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63" y="2565522"/>
            <a:ext cx="2755664" cy="1258001"/>
          </a:xfrm>
          <a:prstGeom prst="rect">
            <a:avLst/>
          </a:prstGeom>
          <a:ln w="9525">
            <a:solidFill>
              <a:schemeClr val="accent1"/>
            </a:solidFill>
          </a:ln>
          <a:effectLst>
            <a:softEdge rad="0"/>
          </a:effectLst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C87DFA5A-8369-E848-BF0E-B4F06C077CCB}"/>
              </a:ext>
            </a:extLst>
          </p:cNvPr>
          <p:cNvSpPr txBox="1">
            <a:spLocks/>
          </p:cNvSpPr>
          <p:nvPr/>
        </p:nvSpPr>
        <p:spPr>
          <a:xfrm>
            <a:off x="4608963" y="3323968"/>
            <a:ext cx="2324352" cy="279714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Dynamics</a:t>
            </a:r>
          </a:p>
          <a:p>
            <a:pPr lvl="1"/>
            <a:r>
              <a:rPr kumimoji="1" lang="en-US" altLang="zh-CN" sz="1200" dirty="0"/>
              <a:t>Node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dynamics</a:t>
            </a:r>
          </a:p>
          <a:p>
            <a:pPr lvl="1"/>
            <a:r>
              <a:rPr kumimoji="1" lang="en-US" altLang="zh-CN" sz="1200" dirty="0"/>
              <a:t>Network evolution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D2F7C12-9151-8A44-91CD-E833668AB8E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002" y="2579507"/>
            <a:ext cx="2755664" cy="12580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7227FDF4-C764-C845-A4A2-42215FEFBA8B}"/>
              </a:ext>
            </a:extLst>
          </p:cNvPr>
          <p:cNvSpPr txBox="1">
            <a:spLocks/>
          </p:cNvSpPr>
          <p:nvPr/>
        </p:nvSpPr>
        <p:spPr>
          <a:xfrm>
            <a:off x="8220030" y="3608172"/>
            <a:ext cx="2606864" cy="296562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Features of networks</a:t>
            </a:r>
          </a:p>
          <a:p>
            <a:pPr lvl="1"/>
            <a:r>
              <a:rPr kumimoji="1" lang="en-US" altLang="zh-CN" sz="1200" dirty="0"/>
              <a:t>Structure &amp; functionality</a:t>
            </a:r>
          </a:p>
          <a:p>
            <a:pPr lvl="1"/>
            <a:r>
              <a:rPr kumimoji="1" lang="en-US" altLang="zh-CN" sz="1200" dirty="0"/>
              <a:t>Network classification</a:t>
            </a:r>
          </a:p>
          <a:p>
            <a:pPr lvl="1"/>
            <a:r>
              <a:rPr kumimoji="1" lang="en-US" altLang="zh-CN" sz="1200" dirty="0"/>
              <a:t>Network alignment</a:t>
            </a:r>
          </a:p>
          <a:p>
            <a:pPr lvl="1"/>
            <a:r>
              <a:rPr kumimoji="1" lang="en-US" altLang="zh-CN" sz="1200" dirty="0"/>
              <a:t>Network similarity </a:t>
            </a:r>
          </a:p>
        </p:txBody>
      </p:sp>
    </p:spTree>
    <p:extLst>
      <p:ext uri="{BB962C8B-B14F-4D97-AF65-F5344CB8AC3E}">
        <p14:creationId xmlns:p14="http://schemas.microsoft.com/office/powerpoint/2010/main" val="1744726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 Prediction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62564" y="4776357"/>
            <a:ext cx="4481636" cy="1581404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Harder than node classifications</a:t>
            </a:r>
          </a:p>
          <a:p>
            <a:r>
              <a:rPr kumimoji="1" lang="en-US" altLang="zh-CN" dirty="0"/>
              <a:t>More fundamental</a:t>
            </a:r>
          </a:p>
          <a:p>
            <a:r>
              <a:rPr kumimoji="1" lang="en-US" altLang="zh-CN" dirty="0"/>
              <a:t>Without Node Labels</a:t>
            </a:r>
          </a:p>
          <a:p>
            <a:r>
              <a:rPr kumimoji="1" lang="en-US" altLang="zh-CN" dirty="0"/>
              <a:t>Generative Model</a:t>
            </a:r>
          </a:p>
          <a:p>
            <a:endParaRPr kumimoji="1" lang="en-US" altLang="zh-CN" dirty="0"/>
          </a:p>
        </p:txBody>
      </p:sp>
      <p:pic>
        <p:nvPicPr>
          <p:cNvPr id="7" name="内容占位符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847" y="2650238"/>
            <a:ext cx="6007537" cy="135770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" y="2249245"/>
            <a:ext cx="5380104" cy="448342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1682496" y="4417803"/>
            <a:ext cx="1929384" cy="1635525"/>
          </a:xfrm>
          <a:prstGeom prst="ellipse">
            <a:avLst/>
          </a:prstGeom>
          <a:solidFill>
            <a:schemeClr val="accent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00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83" y="3536950"/>
            <a:ext cx="1273321" cy="831849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4879206" y="3133669"/>
            <a:ext cx="1309927" cy="1789268"/>
            <a:chOff x="4155989" y="2513640"/>
            <a:chExt cx="4026184" cy="403822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190" y="2513640"/>
              <a:ext cx="3669983" cy="3689131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4158048" y="2620233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1</a:t>
              </a:r>
              <a:endParaRPr kumimoji="1" lang="zh-CN" altLang="en-US" sz="300" baseline="-250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158048" y="297240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2</a:t>
              </a:r>
              <a:endParaRPr kumimoji="1" lang="zh-CN" altLang="en-US" sz="300" baseline="-250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164227" y="334927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3</a:t>
              </a:r>
              <a:endParaRPr kumimoji="1" lang="zh-CN" altLang="en-US" sz="300" baseline="-250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158048" y="370144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4</a:t>
              </a:r>
              <a:endParaRPr kumimoji="1" lang="zh-CN" altLang="en-US" sz="300" baseline="-25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158048" y="4072150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5</a:t>
              </a:r>
              <a:endParaRPr kumimoji="1" lang="zh-CN" altLang="en-US" sz="300" baseline="-25000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158048" y="443049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6</a:t>
              </a:r>
              <a:endParaRPr kumimoji="1" lang="zh-CN" altLang="en-US" sz="300" baseline="-250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158048" y="477602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7</a:t>
              </a:r>
              <a:endParaRPr kumimoji="1" lang="zh-CN" altLang="en-US" sz="300" baseline="-250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155989" y="5132775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8</a:t>
              </a:r>
              <a:endParaRPr kumimoji="1" lang="zh-CN" altLang="en-US" sz="300" baseline="-250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162172" y="551583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9</a:t>
              </a:r>
              <a:endParaRPr kumimoji="1" lang="zh-CN" altLang="en-US" sz="300" baseline="-250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162175" y="5886534"/>
              <a:ext cx="409828" cy="66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/>
                <a:t>N</a:t>
              </a:r>
              <a:r>
                <a:rPr kumimoji="1" lang="en-US" altLang="zh-CN" sz="300" baseline="-25000"/>
                <a:t>10</a:t>
              </a:r>
              <a:endParaRPr kumimoji="1" lang="zh-CN" altLang="en-US" sz="300" baseline="-25000" dirty="0"/>
            </a:p>
          </p:txBody>
        </p:sp>
      </p:grpSp>
      <p:cxnSp>
        <p:nvCxnSpPr>
          <p:cNvPr id="29" name="直线箭头连接符 28"/>
          <p:cNvCxnSpPr/>
          <p:nvPr/>
        </p:nvCxnSpPr>
        <p:spPr>
          <a:xfrm flipV="1">
            <a:off x="1749259" y="3948598"/>
            <a:ext cx="318774" cy="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994426" y="2715669"/>
            <a:ext cx="156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Node Vectors </a:t>
            </a:r>
            <a:endParaRPr kumimoji="1" lang="zh-CN" altLang="en-US" sz="1200" dirty="0"/>
          </a:p>
        </p:txBody>
      </p:sp>
      <p:cxnSp>
        <p:nvCxnSpPr>
          <p:cNvPr id="32" name="直线箭头连接符 31"/>
          <p:cNvCxnSpPr/>
          <p:nvPr/>
        </p:nvCxnSpPr>
        <p:spPr>
          <a:xfrm flipV="1">
            <a:off x="4536930" y="3961115"/>
            <a:ext cx="318774" cy="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内容占位符 47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984" y="2669328"/>
            <a:ext cx="2310664" cy="257995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06056" y="2913321"/>
            <a:ext cx="1143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/>
              <a:t>Network</a:t>
            </a:r>
            <a:endParaRPr kumimoji="1" lang="zh-CN" alt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2296407" y="2376760"/>
            <a:ext cx="271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/>
              <a:t>Graph Attention Model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4633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83" y="3536950"/>
            <a:ext cx="1273321" cy="831849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4879206" y="3133669"/>
            <a:ext cx="1309927" cy="1789268"/>
            <a:chOff x="4155989" y="2513640"/>
            <a:chExt cx="4026184" cy="403822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190" y="2513640"/>
              <a:ext cx="3669983" cy="3689131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4158048" y="2620233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1</a:t>
              </a:r>
              <a:endParaRPr kumimoji="1" lang="zh-CN" altLang="en-US" sz="300" baseline="-250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158048" y="297240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2</a:t>
              </a:r>
              <a:endParaRPr kumimoji="1" lang="zh-CN" altLang="en-US" sz="300" baseline="-250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164227" y="334927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3</a:t>
              </a:r>
              <a:endParaRPr kumimoji="1" lang="zh-CN" altLang="en-US" sz="300" baseline="-250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158048" y="370144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4</a:t>
              </a:r>
              <a:endParaRPr kumimoji="1" lang="zh-CN" altLang="en-US" sz="300" baseline="-25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158048" y="4072150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5</a:t>
              </a:r>
              <a:endParaRPr kumimoji="1" lang="zh-CN" altLang="en-US" sz="300" baseline="-25000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158048" y="443049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6</a:t>
              </a:r>
              <a:endParaRPr kumimoji="1" lang="zh-CN" altLang="en-US" sz="300" baseline="-250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158048" y="477602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7</a:t>
              </a:r>
              <a:endParaRPr kumimoji="1" lang="zh-CN" altLang="en-US" sz="300" baseline="-250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155989" y="5132775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8</a:t>
              </a:r>
              <a:endParaRPr kumimoji="1" lang="zh-CN" altLang="en-US" sz="300" baseline="-250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162172" y="551583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9</a:t>
              </a:r>
              <a:endParaRPr kumimoji="1" lang="zh-CN" altLang="en-US" sz="300" baseline="-250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162175" y="5886534"/>
              <a:ext cx="409828" cy="66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/>
                <a:t>N</a:t>
              </a:r>
              <a:r>
                <a:rPr kumimoji="1" lang="en-US" altLang="zh-CN" sz="300" baseline="-25000"/>
                <a:t>10</a:t>
              </a:r>
              <a:endParaRPr kumimoji="1" lang="zh-CN" altLang="en-US" sz="300" baseline="-25000" dirty="0"/>
            </a:p>
          </p:txBody>
        </p:sp>
      </p:grpSp>
      <p:cxnSp>
        <p:nvCxnSpPr>
          <p:cNvPr id="29" name="直线箭头连接符 28"/>
          <p:cNvCxnSpPr/>
          <p:nvPr/>
        </p:nvCxnSpPr>
        <p:spPr>
          <a:xfrm flipV="1">
            <a:off x="1749259" y="3948598"/>
            <a:ext cx="318774" cy="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994426" y="2715669"/>
            <a:ext cx="156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Node Vectors </a:t>
            </a:r>
            <a:endParaRPr kumimoji="1" lang="zh-CN" altLang="en-US" sz="1200" dirty="0"/>
          </a:p>
        </p:txBody>
      </p:sp>
      <p:cxnSp>
        <p:nvCxnSpPr>
          <p:cNvPr id="32" name="直线箭头连接符 31"/>
          <p:cNvCxnSpPr/>
          <p:nvPr/>
        </p:nvCxnSpPr>
        <p:spPr>
          <a:xfrm flipV="1">
            <a:off x="4536930" y="3961115"/>
            <a:ext cx="318774" cy="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783954" y="3501302"/>
          <a:ext cx="274188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2334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6783954" y="4271187"/>
          <a:ext cx="274188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2334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直线箭头连接符 9"/>
          <p:cNvCxnSpPr/>
          <p:nvPr/>
        </p:nvCxnSpPr>
        <p:spPr>
          <a:xfrm>
            <a:off x="9525834" y="3586382"/>
            <a:ext cx="456366" cy="32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34" idx="3"/>
          </p:cNvCxnSpPr>
          <p:nvPr/>
        </p:nvCxnSpPr>
        <p:spPr>
          <a:xfrm flipV="1">
            <a:off x="9525834" y="3994488"/>
            <a:ext cx="456366" cy="406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9982200" y="3686170"/>
            <a:ext cx="838200" cy="5462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Logistic</a:t>
            </a:r>
            <a:endParaRPr kumimoji="1" lang="zh-CN" altLang="en-US" sz="1200" dirty="0"/>
          </a:p>
        </p:txBody>
      </p:sp>
      <p:cxnSp>
        <p:nvCxnSpPr>
          <p:cNvPr id="39" name="直线箭头连接符 38"/>
          <p:cNvCxnSpPr>
            <a:endCxn id="6" idx="1"/>
          </p:cNvCxnSpPr>
          <p:nvPr/>
        </p:nvCxnSpPr>
        <p:spPr>
          <a:xfrm>
            <a:off x="6236454" y="3461661"/>
            <a:ext cx="547500" cy="16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endCxn id="34" idx="1"/>
          </p:cNvCxnSpPr>
          <p:nvPr/>
        </p:nvCxnSpPr>
        <p:spPr>
          <a:xfrm flipV="1">
            <a:off x="6236454" y="4400727"/>
            <a:ext cx="547500" cy="12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10820400" y="3958243"/>
            <a:ext cx="795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0826364" y="3422439"/>
            <a:ext cx="140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/>
              <a:t>Link Probability</a:t>
            </a:r>
            <a:endParaRPr kumimoji="1" lang="zh-CN" altLang="en-US" sz="1400" dirty="0"/>
          </a:p>
        </p:txBody>
      </p:sp>
      <p:pic>
        <p:nvPicPr>
          <p:cNvPr id="48" name="内容占位符 47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984" y="2669328"/>
            <a:ext cx="2310664" cy="257995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06056" y="2913321"/>
            <a:ext cx="1143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/>
              <a:t>Network</a:t>
            </a:r>
            <a:endParaRPr kumimoji="1" lang="zh-CN" alt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2296407" y="2376760"/>
            <a:ext cx="271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/>
              <a:t>Graph Attention Model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908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652966"/>
            <a:ext cx="5406462" cy="35446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536" y="3689822"/>
            <a:ext cx="4946462" cy="14709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4856" y="63522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NimbusRomNo9L" charset="0"/>
              </a:rPr>
              <a:t>P.</a:t>
            </a:r>
            <a:r>
              <a:rPr lang="hr-HR" altLang="zh-CN" dirty="0" err="1">
                <a:latin typeface="NimbusRomNo9L" charset="0"/>
              </a:rPr>
              <a:t>Velicˇkovic</a:t>
            </a:r>
            <a:r>
              <a:rPr lang="hr-HR" altLang="zh-CN" dirty="0">
                <a:latin typeface="NimbusRomNo9L" charset="0"/>
              </a:rPr>
              <a:t> ́ </a:t>
            </a:r>
            <a:r>
              <a:rPr lang="hr-HR" altLang="zh-CN" dirty="0" err="1">
                <a:latin typeface="NimbusRomNo9L" charset="0"/>
              </a:rPr>
              <a:t>et</a:t>
            </a:r>
            <a:r>
              <a:rPr lang="hr-HR" altLang="zh-CN" dirty="0">
                <a:latin typeface="NimbusRomNo9L" charset="0"/>
              </a:rPr>
              <a:t> </a:t>
            </a:r>
            <a:r>
              <a:rPr lang="hr-HR" altLang="zh-CN" dirty="0" err="1">
                <a:latin typeface="NimbusRomNo9L" charset="0"/>
              </a:rPr>
              <a:t>al</a:t>
            </a:r>
            <a:r>
              <a:rPr lang="hr-HR" altLang="zh-CN" dirty="0">
                <a:latin typeface="NimbusRomNo9L" charset="0"/>
              </a:rPr>
              <a:t>.: </a:t>
            </a:r>
            <a:r>
              <a:rPr lang="hr-HR" altLang="zh-CN" dirty="0" err="1">
                <a:latin typeface="NimbusRomNo9L" charset="0"/>
              </a:rPr>
              <a:t>Graph</a:t>
            </a:r>
            <a:r>
              <a:rPr lang="hr-HR" altLang="zh-CN" dirty="0">
                <a:latin typeface="NimbusRomNo9L" charset="0"/>
              </a:rPr>
              <a:t> </a:t>
            </a:r>
            <a:r>
              <a:rPr lang="hr-HR" altLang="zh-CN" dirty="0" err="1">
                <a:latin typeface="NimbusRomNo9L" charset="0"/>
              </a:rPr>
              <a:t>Attention</a:t>
            </a:r>
            <a:r>
              <a:rPr lang="hr-HR" altLang="zh-CN" dirty="0">
                <a:latin typeface="NimbusRomNo9L" charset="0"/>
              </a:rPr>
              <a:t> Network, ICLR2018</a:t>
            </a:r>
            <a:br>
              <a:rPr lang="hr-HR" altLang="zh-CN" dirty="0">
                <a:latin typeface="NimbusRomNo9L" charset="0"/>
              </a:rPr>
            </a:br>
            <a:endParaRPr lang="hr-HR" altLang="zh-CN" dirty="0"/>
          </a:p>
        </p:txBody>
      </p:sp>
    </p:spTree>
    <p:extLst>
      <p:ext uri="{BB962C8B-B14F-4D97-AF65-F5344CB8AC3E}">
        <p14:creationId xmlns:p14="http://schemas.microsoft.com/office/powerpoint/2010/main" val="172889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Attention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14" y="2493309"/>
            <a:ext cx="3378200" cy="3771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085" y="3641384"/>
            <a:ext cx="7663543" cy="1475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8114" y="62652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NimbusRomNo9L" charset="0"/>
              </a:rPr>
              <a:t>P.</a:t>
            </a:r>
            <a:r>
              <a:rPr lang="hr-HR" altLang="zh-CN" dirty="0" err="1">
                <a:latin typeface="NimbusRomNo9L" charset="0"/>
              </a:rPr>
              <a:t>Velicˇkovic</a:t>
            </a:r>
            <a:r>
              <a:rPr lang="hr-HR" altLang="zh-CN" dirty="0">
                <a:latin typeface="NimbusRomNo9L" charset="0"/>
              </a:rPr>
              <a:t> ́ </a:t>
            </a:r>
            <a:r>
              <a:rPr lang="hr-HR" altLang="zh-CN" dirty="0" err="1">
                <a:latin typeface="NimbusRomNo9L" charset="0"/>
              </a:rPr>
              <a:t>et</a:t>
            </a:r>
            <a:r>
              <a:rPr lang="hr-HR" altLang="zh-CN" dirty="0">
                <a:latin typeface="NimbusRomNo9L" charset="0"/>
              </a:rPr>
              <a:t> </a:t>
            </a:r>
            <a:r>
              <a:rPr lang="hr-HR" altLang="zh-CN" dirty="0" err="1">
                <a:latin typeface="NimbusRomNo9L" charset="0"/>
              </a:rPr>
              <a:t>al</a:t>
            </a:r>
            <a:r>
              <a:rPr lang="hr-HR" altLang="zh-CN" dirty="0">
                <a:latin typeface="NimbusRomNo9L" charset="0"/>
              </a:rPr>
              <a:t>.: </a:t>
            </a:r>
            <a:r>
              <a:rPr lang="hr-HR" altLang="zh-CN" dirty="0" err="1">
                <a:latin typeface="NimbusRomNo9L" charset="0"/>
              </a:rPr>
              <a:t>Graph</a:t>
            </a:r>
            <a:r>
              <a:rPr lang="hr-HR" altLang="zh-CN" dirty="0">
                <a:latin typeface="NimbusRomNo9L" charset="0"/>
              </a:rPr>
              <a:t> </a:t>
            </a:r>
            <a:r>
              <a:rPr lang="hr-HR" altLang="zh-CN" dirty="0" err="1">
                <a:latin typeface="NimbusRomNo9L" charset="0"/>
              </a:rPr>
              <a:t>Attention</a:t>
            </a:r>
            <a:r>
              <a:rPr lang="hr-HR" altLang="zh-CN" dirty="0">
                <a:latin typeface="NimbusRomNo9L" charset="0"/>
              </a:rPr>
              <a:t> Network, ICLR2018</a:t>
            </a:r>
            <a:br>
              <a:rPr lang="hr-HR" altLang="zh-CN" dirty="0">
                <a:latin typeface="NimbusRomNo9L" charset="0"/>
              </a:rPr>
            </a:br>
            <a:endParaRPr lang="hr-HR" altLang="zh-CN" dirty="0"/>
          </a:p>
        </p:txBody>
      </p:sp>
    </p:spTree>
    <p:extLst>
      <p:ext uri="{BB962C8B-B14F-4D97-AF65-F5344CB8AC3E}">
        <p14:creationId xmlns:p14="http://schemas.microsoft.com/office/powerpoint/2010/main" val="3959650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83" y="3536950"/>
            <a:ext cx="1273321" cy="831849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4879206" y="3133669"/>
            <a:ext cx="1309927" cy="1789268"/>
            <a:chOff x="4155989" y="2513640"/>
            <a:chExt cx="4026184" cy="403822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190" y="2513640"/>
              <a:ext cx="3669983" cy="3689131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4158048" y="2620233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1</a:t>
              </a:r>
              <a:endParaRPr kumimoji="1" lang="zh-CN" altLang="en-US" sz="300" baseline="-250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158048" y="297240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2</a:t>
              </a:r>
              <a:endParaRPr kumimoji="1" lang="zh-CN" altLang="en-US" sz="300" baseline="-250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164227" y="334927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3</a:t>
              </a:r>
              <a:endParaRPr kumimoji="1" lang="zh-CN" altLang="en-US" sz="300" baseline="-250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158048" y="370144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4</a:t>
              </a:r>
              <a:endParaRPr kumimoji="1" lang="zh-CN" altLang="en-US" sz="300" baseline="-25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158048" y="4072150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5</a:t>
              </a:r>
              <a:endParaRPr kumimoji="1" lang="zh-CN" altLang="en-US" sz="300" baseline="-25000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158048" y="443049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6</a:t>
              </a:r>
              <a:endParaRPr kumimoji="1" lang="zh-CN" altLang="en-US" sz="300" baseline="-250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158048" y="477602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7</a:t>
              </a:r>
              <a:endParaRPr kumimoji="1" lang="zh-CN" altLang="en-US" sz="300" baseline="-250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155989" y="5132775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8</a:t>
              </a:r>
              <a:endParaRPr kumimoji="1" lang="zh-CN" altLang="en-US" sz="300" baseline="-250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162172" y="551583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9</a:t>
              </a:r>
              <a:endParaRPr kumimoji="1" lang="zh-CN" altLang="en-US" sz="300" baseline="-250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162175" y="5886534"/>
              <a:ext cx="409828" cy="66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/>
                <a:t>N</a:t>
              </a:r>
              <a:r>
                <a:rPr kumimoji="1" lang="en-US" altLang="zh-CN" sz="300" baseline="-25000"/>
                <a:t>10</a:t>
              </a:r>
              <a:endParaRPr kumimoji="1" lang="zh-CN" altLang="en-US" sz="300" baseline="-25000" dirty="0"/>
            </a:p>
          </p:txBody>
        </p:sp>
      </p:grpSp>
      <p:cxnSp>
        <p:nvCxnSpPr>
          <p:cNvPr id="29" name="直线箭头连接符 28"/>
          <p:cNvCxnSpPr/>
          <p:nvPr/>
        </p:nvCxnSpPr>
        <p:spPr>
          <a:xfrm flipV="1">
            <a:off x="1749259" y="3948598"/>
            <a:ext cx="318774" cy="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994426" y="2715669"/>
            <a:ext cx="156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Node Vectors </a:t>
            </a:r>
            <a:endParaRPr kumimoji="1" lang="zh-CN" altLang="en-US" sz="1200" dirty="0"/>
          </a:p>
        </p:txBody>
      </p:sp>
      <p:cxnSp>
        <p:nvCxnSpPr>
          <p:cNvPr id="32" name="直线箭头连接符 31"/>
          <p:cNvCxnSpPr/>
          <p:nvPr/>
        </p:nvCxnSpPr>
        <p:spPr>
          <a:xfrm flipV="1">
            <a:off x="4536930" y="3961115"/>
            <a:ext cx="318774" cy="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783954" y="3501302"/>
          <a:ext cx="274188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2334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6783954" y="4271187"/>
          <a:ext cx="274188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2334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直线箭头连接符 9"/>
          <p:cNvCxnSpPr/>
          <p:nvPr/>
        </p:nvCxnSpPr>
        <p:spPr>
          <a:xfrm>
            <a:off x="9525834" y="3586382"/>
            <a:ext cx="456366" cy="32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34" idx="3"/>
          </p:cNvCxnSpPr>
          <p:nvPr/>
        </p:nvCxnSpPr>
        <p:spPr>
          <a:xfrm flipV="1">
            <a:off x="9525834" y="3994488"/>
            <a:ext cx="456366" cy="406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9982200" y="3686170"/>
            <a:ext cx="838200" cy="5462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Logistic</a:t>
            </a:r>
            <a:endParaRPr kumimoji="1" lang="zh-CN" altLang="en-US" sz="1200" dirty="0"/>
          </a:p>
        </p:txBody>
      </p:sp>
      <p:cxnSp>
        <p:nvCxnSpPr>
          <p:cNvPr id="39" name="直线箭头连接符 38"/>
          <p:cNvCxnSpPr>
            <a:endCxn id="6" idx="1"/>
          </p:cNvCxnSpPr>
          <p:nvPr/>
        </p:nvCxnSpPr>
        <p:spPr>
          <a:xfrm>
            <a:off x="6236454" y="3461661"/>
            <a:ext cx="547500" cy="16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endCxn id="34" idx="1"/>
          </p:cNvCxnSpPr>
          <p:nvPr/>
        </p:nvCxnSpPr>
        <p:spPr>
          <a:xfrm flipV="1">
            <a:off x="6236454" y="4400727"/>
            <a:ext cx="547500" cy="12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10820400" y="3958243"/>
            <a:ext cx="795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0826364" y="3422439"/>
            <a:ext cx="140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/>
              <a:t>Link Probability</a:t>
            </a:r>
            <a:endParaRPr kumimoji="1" lang="zh-CN" altLang="en-US" sz="1400" dirty="0"/>
          </a:p>
        </p:txBody>
      </p:sp>
      <p:pic>
        <p:nvPicPr>
          <p:cNvPr id="48" name="内容占位符 47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984" y="2669328"/>
            <a:ext cx="2310664" cy="257995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06056" y="2913321"/>
            <a:ext cx="1143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/>
              <a:t>Network</a:t>
            </a:r>
            <a:endParaRPr kumimoji="1" lang="zh-CN" alt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2296407" y="2376760"/>
            <a:ext cx="271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/>
              <a:t>Graph Attention Model</a:t>
            </a:r>
            <a:endParaRPr kumimoji="1" lang="zh-CN" altLang="en-US" sz="1200" dirty="0"/>
          </a:p>
        </p:txBody>
      </p:sp>
      <p:cxnSp>
        <p:nvCxnSpPr>
          <p:cNvPr id="4" name="直线箭头连接符 3"/>
          <p:cNvCxnSpPr/>
          <p:nvPr/>
        </p:nvCxnSpPr>
        <p:spPr>
          <a:xfrm flipH="1">
            <a:off x="3030279" y="5670047"/>
            <a:ext cx="8025809" cy="11303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432698" y="5249280"/>
            <a:ext cx="157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Backward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00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83" y="3536950"/>
            <a:ext cx="1273321" cy="831849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4879206" y="3133669"/>
            <a:ext cx="1309927" cy="1789268"/>
            <a:chOff x="4155989" y="2513640"/>
            <a:chExt cx="4026184" cy="403822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190" y="2513640"/>
              <a:ext cx="3669983" cy="3689131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4158048" y="2620233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1</a:t>
              </a:r>
              <a:endParaRPr kumimoji="1" lang="zh-CN" altLang="en-US" sz="300" baseline="-250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158048" y="297240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2</a:t>
              </a:r>
              <a:endParaRPr kumimoji="1" lang="zh-CN" altLang="en-US" sz="300" baseline="-250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164227" y="334927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3</a:t>
              </a:r>
              <a:endParaRPr kumimoji="1" lang="zh-CN" altLang="en-US" sz="300" baseline="-250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158048" y="370144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4</a:t>
              </a:r>
              <a:endParaRPr kumimoji="1" lang="zh-CN" altLang="en-US" sz="300" baseline="-25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158048" y="4072150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5</a:t>
              </a:r>
              <a:endParaRPr kumimoji="1" lang="zh-CN" altLang="en-US" sz="300" baseline="-25000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158048" y="443049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6</a:t>
              </a:r>
              <a:endParaRPr kumimoji="1" lang="zh-CN" altLang="en-US" sz="300" baseline="-250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158048" y="477602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7</a:t>
              </a:r>
              <a:endParaRPr kumimoji="1" lang="zh-CN" altLang="en-US" sz="300" baseline="-250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155989" y="5132775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8</a:t>
              </a:r>
              <a:endParaRPr kumimoji="1" lang="zh-CN" altLang="en-US" sz="300" baseline="-250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162172" y="551583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9</a:t>
              </a:r>
              <a:endParaRPr kumimoji="1" lang="zh-CN" altLang="en-US" sz="300" baseline="-25000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162175" y="5886534"/>
              <a:ext cx="409828" cy="66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/>
                <a:t>N</a:t>
              </a:r>
              <a:r>
                <a:rPr kumimoji="1" lang="en-US" altLang="zh-CN" sz="300" baseline="-25000"/>
                <a:t>10</a:t>
              </a:r>
              <a:endParaRPr kumimoji="1" lang="zh-CN" altLang="en-US" sz="300" baseline="-25000" dirty="0"/>
            </a:p>
          </p:txBody>
        </p:sp>
      </p:grpSp>
      <p:cxnSp>
        <p:nvCxnSpPr>
          <p:cNvPr id="29" name="直线箭头连接符 28"/>
          <p:cNvCxnSpPr/>
          <p:nvPr/>
        </p:nvCxnSpPr>
        <p:spPr>
          <a:xfrm flipV="1">
            <a:off x="1749259" y="3948598"/>
            <a:ext cx="318774" cy="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994426" y="2715669"/>
            <a:ext cx="1563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Node Vectors </a:t>
            </a:r>
            <a:endParaRPr kumimoji="1" lang="zh-CN" altLang="en-US" sz="1200" dirty="0"/>
          </a:p>
        </p:txBody>
      </p:sp>
      <p:cxnSp>
        <p:nvCxnSpPr>
          <p:cNvPr id="32" name="直线箭头连接符 31"/>
          <p:cNvCxnSpPr/>
          <p:nvPr/>
        </p:nvCxnSpPr>
        <p:spPr>
          <a:xfrm flipV="1">
            <a:off x="4536930" y="3961115"/>
            <a:ext cx="318774" cy="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783954" y="3501302"/>
          <a:ext cx="274188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2334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6783954" y="4271187"/>
          <a:ext cx="274188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12334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直线箭头连接符 9"/>
          <p:cNvCxnSpPr/>
          <p:nvPr/>
        </p:nvCxnSpPr>
        <p:spPr>
          <a:xfrm>
            <a:off x="9525834" y="3586382"/>
            <a:ext cx="456366" cy="32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34" idx="3"/>
          </p:cNvCxnSpPr>
          <p:nvPr/>
        </p:nvCxnSpPr>
        <p:spPr>
          <a:xfrm flipV="1">
            <a:off x="9525834" y="3994488"/>
            <a:ext cx="456366" cy="406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9982200" y="3686170"/>
            <a:ext cx="838200" cy="5462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Logistic</a:t>
            </a:r>
            <a:endParaRPr kumimoji="1" lang="zh-CN" altLang="en-US" sz="1200" dirty="0"/>
          </a:p>
        </p:txBody>
      </p:sp>
      <p:cxnSp>
        <p:nvCxnSpPr>
          <p:cNvPr id="39" name="直线箭头连接符 38"/>
          <p:cNvCxnSpPr>
            <a:endCxn id="6" idx="1"/>
          </p:cNvCxnSpPr>
          <p:nvPr/>
        </p:nvCxnSpPr>
        <p:spPr>
          <a:xfrm>
            <a:off x="6236454" y="3461661"/>
            <a:ext cx="547500" cy="16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endCxn id="34" idx="1"/>
          </p:cNvCxnSpPr>
          <p:nvPr/>
        </p:nvCxnSpPr>
        <p:spPr>
          <a:xfrm flipV="1">
            <a:off x="6236454" y="4400727"/>
            <a:ext cx="547500" cy="12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10820400" y="3958243"/>
            <a:ext cx="795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0826364" y="3422439"/>
            <a:ext cx="140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/>
              <a:t>Link Probability</a:t>
            </a:r>
            <a:endParaRPr kumimoji="1" lang="zh-CN" altLang="en-US" sz="1400" dirty="0"/>
          </a:p>
        </p:txBody>
      </p:sp>
      <p:pic>
        <p:nvPicPr>
          <p:cNvPr id="48" name="内容占位符 47"/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5984" y="2669328"/>
            <a:ext cx="2310664" cy="257995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06056" y="2913321"/>
            <a:ext cx="1143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/>
              <a:t>Network</a:t>
            </a:r>
            <a:endParaRPr kumimoji="1" lang="zh-CN" altLang="en-US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2296407" y="2376760"/>
            <a:ext cx="271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/>
              <a:t>Graph Attention Model</a:t>
            </a:r>
            <a:endParaRPr kumimoji="1" lang="zh-CN" altLang="en-US" sz="1200" dirty="0"/>
          </a:p>
        </p:txBody>
      </p:sp>
      <p:sp>
        <p:nvSpPr>
          <p:cNvPr id="7" name="圆角矩形 6"/>
          <p:cNvSpPr/>
          <p:nvPr/>
        </p:nvSpPr>
        <p:spPr>
          <a:xfrm>
            <a:off x="4536930" y="1967024"/>
            <a:ext cx="7329005" cy="4542744"/>
          </a:xfrm>
          <a:prstGeom prst="roundRect">
            <a:avLst/>
          </a:prstGeom>
          <a:solidFill>
            <a:schemeClr val="bg1">
              <a:lumMod val="50000"/>
              <a:lumOff val="50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6152367" y="2086295"/>
            <a:ext cx="2118789" cy="2123095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8418888" y="2900519"/>
            <a:ext cx="347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Attentional weights matrix</a:t>
            </a:r>
            <a:endParaRPr kumimoji="1" lang="zh-CN" altLang="en-US" dirty="0"/>
          </a:p>
        </p:txBody>
      </p:sp>
      <p:grpSp>
        <p:nvGrpSpPr>
          <p:cNvPr id="36" name="组 35"/>
          <p:cNvGrpSpPr/>
          <p:nvPr/>
        </p:nvGrpSpPr>
        <p:grpSpPr>
          <a:xfrm>
            <a:off x="5937500" y="4530267"/>
            <a:ext cx="2333657" cy="1979500"/>
            <a:chOff x="4155989" y="2513640"/>
            <a:chExt cx="4026184" cy="4038223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2190" y="2513640"/>
              <a:ext cx="3669983" cy="3689131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4158048" y="2620233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1</a:t>
              </a:r>
              <a:endParaRPr kumimoji="1" lang="zh-CN" altLang="en-US" sz="300" baseline="-25000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158048" y="297240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2</a:t>
              </a:r>
              <a:endParaRPr kumimoji="1" lang="zh-CN" altLang="en-US" sz="300" baseline="-25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164227" y="334927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3</a:t>
              </a:r>
              <a:endParaRPr kumimoji="1" lang="zh-CN" altLang="en-US" sz="300" baseline="-25000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158048" y="370144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4</a:t>
              </a:r>
              <a:endParaRPr kumimoji="1" lang="zh-CN" altLang="en-US" sz="300" baseline="-250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158048" y="4072150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5</a:t>
              </a:r>
              <a:endParaRPr kumimoji="1" lang="zh-CN" altLang="en-US" sz="300" baseline="-250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158048" y="4430497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6</a:t>
              </a:r>
              <a:endParaRPr kumimoji="1" lang="zh-CN" altLang="en-US" sz="300" baseline="-250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158048" y="4776024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7</a:t>
              </a:r>
              <a:endParaRPr kumimoji="1" lang="zh-CN" altLang="en-US" sz="300" baseline="-25000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155989" y="5132775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8</a:t>
              </a:r>
              <a:endParaRPr kumimoji="1" lang="zh-CN" altLang="en-US" sz="300" baseline="-25000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162172" y="5515839"/>
              <a:ext cx="354140" cy="562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 dirty="0"/>
                <a:t>N</a:t>
              </a:r>
              <a:r>
                <a:rPr kumimoji="1" lang="en-US" altLang="zh-CN" sz="300" baseline="-25000" dirty="0"/>
                <a:t>9</a:t>
              </a:r>
              <a:endParaRPr kumimoji="1" lang="zh-CN" altLang="en-US" sz="300" baseline="-25000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162175" y="5886534"/>
              <a:ext cx="409828" cy="66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00"/>
                <a:t>N</a:t>
              </a:r>
              <a:r>
                <a:rPr kumimoji="1" lang="en-US" altLang="zh-CN" sz="300" baseline="-25000"/>
                <a:t>10</a:t>
              </a:r>
              <a:endParaRPr kumimoji="1" lang="zh-CN" altLang="en-US" sz="300" baseline="-25000" dirty="0"/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8504588" y="5533121"/>
            <a:ext cx="1563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Node Vectors </a:t>
            </a:r>
            <a:endParaRPr kumimoji="1" lang="zh-CN" altLang="en-US" sz="1600" dirty="0"/>
          </a:p>
        </p:txBody>
      </p:sp>
      <p:cxnSp>
        <p:nvCxnSpPr>
          <p:cNvPr id="12" name="直线箭头连接符 11"/>
          <p:cNvCxnSpPr>
            <a:stCxn id="48" idx="3"/>
          </p:cNvCxnSpPr>
          <p:nvPr/>
        </p:nvCxnSpPr>
        <p:spPr>
          <a:xfrm flipV="1">
            <a:off x="4386648" y="3336940"/>
            <a:ext cx="1389756" cy="6223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/>
          <p:nvPr/>
        </p:nvCxnSpPr>
        <p:spPr>
          <a:xfrm>
            <a:off x="4310514" y="4530267"/>
            <a:ext cx="1477897" cy="88326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78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Deep Linker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08" y="2009848"/>
            <a:ext cx="7274980" cy="46331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BE7F168-8716-2142-AEED-CC67D2856D62}"/>
              </a:ext>
            </a:extLst>
          </p:cNvPr>
          <p:cNvSpPr txBox="1"/>
          <p:nvPr/>
        </p:nvSpPr>
        <p:spPr>
          <a:xfrm>
            <a:off x="10441173" y="6440363"/>
            <a:ext cx="1658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/>
              <a:t>Unpublished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6467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Accuracy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616149" y="2785521"/>
          <a:ext cx="8240231" cy="3174900"/>
        </p:xfrm>
        <a:graphic>
          <a:graphicData uri="http://schemas.openxmlformats.org/drawingml/2006/table">
            <a:tbl>
              <a:tblPr firstRow="1" firstCol="1" bandRow="1"/>
              <a:tblGrid>
                <a:gridCol w="1513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1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8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8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8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8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 err="1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Acc</a:t>
                      </a: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/</a:t>
                      </a:r>
                      <a:r>
                        <a:rPr lang="en-US" sz="1600" b="1" kern="0" dirty="0" err="1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auc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Cora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 err="1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Citeseer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 err="1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PUBmed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VC network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8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GAT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0.79/0.88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NA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NA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0.53/0.71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8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 err="1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DeepLinker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baseline="0" dirty="0">
                          <a:solidFill>
                            <a:srgbClr val="FF0000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0.88 / 0.95</a:t>
                      </a:r>
                      <a:endParaRPr lang="zh-CN" sz="2000" kern="100" baseline="0" dirty="0">
                        <a:solidFill>
                          <a:srgbClr val="FF0000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baseline="0" dirty="0">
                          <a:solidFill>
                            <a:srgbClr val="FF0000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0.89/0.93</a:t>
                      </a:r>
                      <a:endParaRPr lang="zh-CN" sz="2000" kern="100" baseline="0" dirty="0">
                        <a:solidFill>
                          <a:srgbClr val="FF0000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0" baseline="0" dirty="0">
                          <a:solidFill>
                            <a:srgbClr val="FF0000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0.9/0.97</a:t>
                      </a:r>
                      <a:endParaRPr lang="zh-CN" sz="2000" kern="100" baseline="0" dirty="0">
                        <a:solidFill>
                          <a:srgbClr val="FF0000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baseline="0" dirty="0">
                          <a:solidFill>
                            <a:srgbClr val="FF0000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0.85 / 0.94</a:t>
                      </a:r>
                      <a:endParaRPr lang="zh-CN" sz="2000" kern="100" baseline="0" dirty="0">
                        <a:solidFill>
                          <a:srgbClr val="FF0000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8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SAGE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0.83/0.896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0.857/0.925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0.886/0.964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0.812/0.878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8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Node2vec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0.815 / 0.92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0.845 / 0.890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0.812/0.945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0.774 / 0.872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8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LINE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0.69 / 0.76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0.67 / 0.73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0.660/0.723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0.787 / 0.843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2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RA(Resource Allocation)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0.41 / 0.75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0.32 / 0.73</a:t>
                      </a:r>
                      <a:endParaRPr lang="zh-CN" sz="2000" kern="10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0.31/0.69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宋体" charset="0"/>
                          <a:cs typeface="Helvetica" charset="0"/>
                        </a:rPr>
                        <a:t>0.33 / 0.76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等线" charset="0"/>
                        <a:ea typeface="等线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10527293" y="6427144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/>
              <a:t>Unpublished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4253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everywhere</a:t>
            </a:r>
            <a:endParaRPr kumimoji="1" lang="zh-CN" altLang="en-US" dirty="0"/>
          </a:p>
        </p:txBody>
      </p:sp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7D9F2D20-50DA-9B40-B582-0F2CCACFC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49" y="2900042"/>
            <a:ext cx="2646773" cy="243123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C4F268-A4FA-3F4C-AA10-D39F506AD8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176" y="2910315"/>
            <a:ext cx="2206846" cy="24106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B1C9FF3-CFD8-6C44-AF29-281B9C961729}"/>
              </a:ext>
            </a:extLst>
          </p:cNvPr>
          <p:cNvSpPr txBox="1"/>
          <p:nvPr/>
        </p:nvSpPr>
        <p:spPr>
          <a:xfrm>
            <a:off x="629022" y="5534702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Social Network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0F7A4E-BA5F-8943-88CC-7F57895BEECE}"/>
              </a:ext>
            </a:extLst>
          </p:cNvPr>
          <p:cNvSpPr txBox="1"/>
          <p:nvPr/>
        </p:nvSpPr>
        <p:spPr>
          <a:xfrm>
            <a:off x="3172691" y="5506270"/>
            <a:ext cx="244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Regulatory Network</a:t>
            </a:r>
            <a:endParaRPr kumimoji="1"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24C9538-1A9C-C64A-9A8D-5D67647246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6176" y="2920588"/>
            <a:ext cx="2932456" cy="24106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7868177-BB6F-094C-9A67-16292C38E1A4}"/>
              </a:ext>
            </a:extLst>
          </p:cNvPr>
          <p:cNvSpPr txBox="1"/>
          <p:nvPr/>
        </p:nvSpPr>
        <p:spPr>
          <a:xfrm>
            <a:off x="6119496" y="5500391"/>
            <a:ext cx="244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Functional Network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2304D4-B76B-AD4D-9D5E-530686D137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393" y="2910315"/>
            <a:ext cx="2839358" cy="243123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0CFDC73-1DBE-5E49-80BB-F8DC5CB19E7E}"/>
              </a:ext>
            </a:extLst>
          </p:cNvPr>
          <p:cNvSpPr txBox="1"/>
          <p:nvPr/>
        </p:nvSpPr>
        <p:spPr>
          <a:xfrm>
            <a:off x="9281164" y="5506270"/>
            <a:ext cx="244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92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Byproduct I: Attention Weights Matrix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99453"/>
            <a:ext cx="12192000" cy="49419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527293" y="6427144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Unpublished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790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Byproduct I: Attention Weights Matrix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99453"/>
            <a:ext cx="12192000" cy="49419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27293" y="6427144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</a:rPr>
              <a:t>Unpublished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55513" y="779228"/>
          <a:ext cx="2858936" cy="550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913">
                  <a:extLst>
                    <a:ext uri="{9D8B030D-6E8A-4147-A177-3AD203B41FA5}">
                      <a16:colId xmlns:a16="http://schemas.microsoft.com/office/drawing/2014/main" val="3811437338"/>
                    </a:ext>
                  </a:extLst>
                </a:gridCol>
                <a:gridCol w="1967023">
                  <a:extLst>
                    <a:ext uri="{9D8B030D-6E8A-4147-A177-3AD203B41FA5}">
                      <a16:colId xmlns:a16="http://schemas.microsoft.com/office/drawing/2014/main" val="2123773010"/>
                    </a:ext>
                  </a:extLst>
                </a:gridCol>
              </a:tblGrid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Rank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 Name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597172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深圳创新投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1417493655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IDG</a:t>
                      </a:r>
                      <a:r>
                        <a:rPr lang="zh-CN" altLang="en-US" sz="1400" dirty="0"/>
                        <a:t>资本  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549003634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红杉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751160251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 君联资本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1422388522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 高盛 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1260851030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英特尔投资 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494165069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北极光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3006167003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德同资本 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736725524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集富亚洲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3368800535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 达晨创投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2936208420"/>
                  </a:ext>
                </a:extLst>
              </a:tr>
              <a:tr h="389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纪源资本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86059560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 华登国际 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2881409213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软银中国 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638559121"/>
                  </a:ext>
                </a:extLst>
              </a:tr>
              <a:tr h="3094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德丰杰  </a:t>
                      </a:r>
                    </a:p>
                  </a:txBody>
                  <a:tcPr marL="31531" marR="31531" marT="10800" marB="10800" anchor="ctr"/>
                </a:tc>
                <a:extLst>
                  <a:ext uri="{0D108BD9-81ED-4DB2-BD59-A6C34878D82A}">
                    <a16:rowId xmlns:a16="http://schemas.microsoft.com/office/drawing/2014/main" val="356585261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4843" y="727794"/>
            <a:ext cx="6472859" cy="55610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55513" y="6410530"/>
            <a:ext cx="9732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https://www.nanalyze.com/2018/01/best-chinese-venture-capital-firms/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44843" y="233916"/>
            <a:ext cx="413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CB Insights </a:t>
            </a:r>
            <a:r>
              <a:rPr kumimoji="1" lang="en-US" altLang="zh-CN"/>
              <a:t>&amp; China Daily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073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Byproduct I: Attention Weights Matrix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527293" y="6427144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/>
              <a:t>Unpublished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9B59E4-E311-204F-BFEB-99ED43DD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598" y="1880442"/>
            <a:ext cx="7544830" cy="43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98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Byproduct II: Node Vectors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BF02EB-101B-5040-ABD1-22E92520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588"/>
            <a:ext cx="12192000" cy="40676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0BC7787-43D8-9246-A3B8-157593068344}"/>
              </a:ext>
            </a:extLst>
          </p:cNvPr>
          <p:cNvSpPr/>
          <p:nvPr/>
        </p:nvSpPr>
        <p:spPr>
          <a:xfrm>
            <a:off x="511294" y="5934670"/>
            <a:ext cx="11499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latin typeface="LinLibertineTB"/>
              </a:rPr>
              <a:t>The clusters of the </a:t>
            </a:r>
            <a:r>
              <a:rPr lang="en" altLang="zh-CN" dirty="0" err="1">
                <a:latin typeface="LinLibertineTB"/>
              </a:rPr>
              <a:t>DeepLinker’s</a:t>
            </a:r>
            <a:r>
              <a:rPr lang="en" altLang="zh-CN" dirty="0">
                <a:latin typeface="LinLibertineTB"/>
              </a:rPr>
              <a:t> representations are clearly defined with a Silhouette score of 0.38 compared with 0.09 in node2vec and 0.00 in raw features. The NMI value of </a:t>
            </a:r>
            <a:r>
              <a:rPr lang="en" altLang="zh-CN" dirty="0" err="1">
                <a:latin typeface="LinLibertineTB"/>
              </a:rPr>
              <a:t>DeepLinker</a:t>
            </a:r>
            <a:r>
              <a:rPr lang="en" altLang="zh-CN" dirty="0">
                <a:latin typeface="LinLibertineTB"/>
              </a:rPr>
              <a:t> is 0.44 compared with 0.41 in node2vec vectors and 0.13 in raw features 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42062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endParaRPr kumimoji="1"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7A88071-5141-1643-999C-AE3BD935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898" y="3877639"/>
            <a:ext cx="2324352" cy="2243478"/>
          </a:xfrm>
        </p:spPr>
        <p:txBody>
          <a:bodyPr>
            <a:normAutofit/>
          </a:bodyPr>
          <a:lstStyle/>
          <a:p>
            <a:r>
              <a:rPr kumimoji="1" lang="en-US" altLang="zh-CN" sz="1600" dirty="0"/>
              <a:t>Features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nodes</a:t>
            </a:r>
          </a:p>
          <a:p>
            <a:pPr lvl="1"/>
            <a:r>
              <a:rPr kumimoji="1" lang="en-US" altLang="zh-CN" sz="1200" dirty="0"/>
              <a:t>Node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metrics</a:t>
            </a:r>
          </a:p>
          <a:p>
            <a:pPr lvl="1"/>
            <a:r>
              <a:rPr kumimoji="1" lang="en-US" altLang="zh-CN" sz="1200" dirty="0"/>
              <a:t>Node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centrality</a:t>
            </a:r>
          </a:p>
          <a:p>
            <a:pPr lvl="1"/>
            <a:r>
              <a:rPr kumimoji="1" lang="en-US" altLang="zh-CN" sz="1200" dirty="0"/>
              <a:t>Ranking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nodes</a:t>
            </a:r>
          </a:p>
          <a:p>
            <a:pPr lvl="1"/>
            <a:r>
              <a:rPr kumimoji="1" lang="en-US" altLang="zh-CN" sz="1200" dirty="0"/>
              <a:t>Link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predictions</a:t>
            </a:r>
            <a:endParaRPr kumimoji="1" lang="zh-CN" altLang="en-US" sz="1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239884-013A-714B-BADA-96D122E33C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724" y="2588728"/>
            <a:ext cx="2637362" cy="123956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5BCFC4-861A-5D43-98F1-DC9EDCD555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63" y="2565522"/>
            <a:ext cx="2755664" cy="1258001"/>
          </a:xfrm>
          <a:prstGeom prst="rect">
            <a:avLst/>
          </a:prstGeom>
          <a:ln w="9525">
            <a:solidFill>
              <a:schemeClr val="accent1"/>
            </a:solidFill>
          </a:ln>
          <a:effectLst>
            <a:softEdge rad="0"/>
          </a:effectLst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C87DFA5A-8369-E848-BF0E-B4F06C077CCB}"/>
              </a:ext>
            </a:extLst>
          </p:cNvPr>
          <p:cNvSpPr txBox="1">
            <a:spLocks/>
          </p:cNvSpPr>
          <p:nvPr/>
        </p:nvSpPr>
        <p:spPr>
          <a:xfrm>
            <a:off x="4608963" y="3323968"/>
            <a:ext cx="2324352" cy="279714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>
                <a:solidFill>
                  <a:schemeClr val="accent6"/>
                </a:solidFill>
              </a:rPr>
              <a:t>Dynamics</a:t>
            </a:r>
          </a:p>
          <a:p>
            <a:pPr lvl="1"/>
            <a:r>
              <a:rPr kumimoji="1" lang="en-US" altLang="zh-CN" sz="1200" dirty="0">
                <a:solidFill>
                  <a:schemeClr val="accent6"/>
                </a:solidFill>
              </a:rPr>
              <a:t>Node</a:t>
            </a:r>
            <a:r>
              <a:rPr kumimoji="1" lang="zh-CN" altLang="en-US" sz="1200" dirty="0">
                <a:solidFill>
                  <a:schemeClr val="accent6"/>
                </a:solidFill>
              </a:rPr>
              <a:t> </a:t>
            </a:r>
            <a:r>
              <a:rPr kumimoji="1" lang="en-US" altLang="zh-CN" sz="1200" dirty="0">
                <a:solidFill>
                  <a:schemeClr val="accent6"/>
                </a:solidFill>
              </a:rPr>
              <a:t>dynamics</a:t>
            </a:r>
          </a:p>
          <a:p>
            <a:pPr lvl="1"/>
            <a:r>
              <a:rPr kumimoji="1" lang="en-US" altLang="zh-CN" sz="1200" dirty="0">
                <a:solidFill>
                  <a:schemeClr val="accent6"/>
                </a:solidFill>
              </a:rPr>
              <a:t>Network evolution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D2F7C12-9151-8A44-91CD-E833668AB8E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002" y="2579507"/>
            <a:ext cx="2755664" cy="12580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7227FDF4-C764-C845-A4A2-42215FEFBA8B}"/>
              </a:ext>
            </a:extLst>
          </p:cNvPr>
          <p:cNvSpPr txBox="1">
            <a:spLocks/>
          </p:cNvSpPr>
          <p:nvPr/>
        </p:nvSpPr>
        <p:spPr>
          <a:xfrm>
            <a:off x="8220030" y="3608172"/>
            <a:ext cx="2606864" cy="296562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Features of networks</a:t>
            </a:r>
          </a:p>
          <a:p>
            <a:pPr lvl="1"/>
            <a:r>
              <a:rPr kumimoji="1" lang="en-US" altLang="zh-CN" sz="1200" dirty="0"/>
              <a:t>Structure &amp; functionality</a:t>
            </a:r>
          </a:p>
          <a:p>
            <a:pPr lvl="1"/>
            <a:r>
              <a:rPr kumimoji="1" lang="en-US" altLang="zh-CN" sz="1200" dirty="0"/>
              <a:t>Network classification</a:t>
            </a:r>
          </a:p>
          <a:p>
            <a:pPr lvl="1"/>
            <a:r>
              <a:rPr kumimoji="1" lang="en-US" altLang="zh-CN" sz="1200" dirty="0"/>
              <a:t>Network alignment</a:t>
            </a:r>
          </a:p>
          <a:p>
            <a:pPr lvl="1"/>
            <a:r>
              <a:rPr kumimoji="1" lang="en-US" altLang="zh-CN" sz="1200" dirty="0"/>
              <a:t>Network similarity </a:t>
            </a:r>
          </a:p>
        </p:txBody>
      </p:sp>
    </p:spTree>
    <p:extLst>
      <p:ext uri="{BB962C8B-B14F-4D97-AF65-F5344CB8AC3E}">
        <p14:creationId xmlns:p14="http://schemas.microsoft.com/office/powerpoint/2010/main" val="2889693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17861A22-8B00-6549-BF07-3F3A93C8A3B0}"/>
              </a:ext>
            </a:extLst>
          </p:cNvPr>
          <p:cNvSpPr txBox="1">
            <a:spLocks/>
          </p:cNvSpPr>
          <p:nvPr/>
        </p:nvSpPr>
        <p:spPr>
          <a:xfrm>
            <a:off x="7479506" y="3194586"/>
            <a:ext cx="10312400" cy="3674608"/>
          </a:xfrm>
          <a:prstGeom prst="rect">
            <a:avLst/>
          </a:prstGeom>
        </p:spPr>
        <p:txBody>
          <a:bodyPr spcCol="731520" anchor="ctr"/>
          <a:lstStyle>
            <a:defPPr>
              <a:defRPr lang="en-US"/>
            </a:defPPr>
            <a:lvl1pPr marL="0" algn="r" defTabSz="914286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C22187-2805-3841-8E4A-8166809999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851" y="2075541"/>
            <a:ext cx="5701107" cy="41094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1569AAE-FDF5-8D45-913B-FAFAD92F35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83" y="2298960"/>
            <a:ext cx="1339997" cy="13399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370E38-0D85-1E48-ABC9-09C7070098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0960" y="2328711"/>
            <a:ext cx="1265203" cy="13681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9A126B-9A54-9F42-AD46-B9CE3EAF962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144" y="2328711"/>
            <a:ext cx="1339997" cy="13399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F956D6C-2928-8E4E-88B4-12BD365052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0960" y="4388356"/>
            <a:ext cx="1184179" cy="13403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34806A2-1239-974F-BA78-047B031515B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83" y="4362686"/>
            <a:ext cx="1340335" cy="134033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431D176-04E2-3E42-BCFD-4805139AB8C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893" y="4388356"/>
            <a:ext cx="1340248" cy="134033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EF8B730-5434-4F4A-A8CD-B76CE1CE15AE}"/>
              </a:ext>
            </a:extLst>
          </p:cNvPr>
          <p:cNvSpPr txBox="1"/>
          <p:nvPr/>
        </p:nvSpPr>
        <p:spPr>
          <a:xfrm>
            <a:off x="542465" y="3790420"/>
            <a:ext cx="138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张章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931E01-C39C-CE4B-9A12-FBC86F995663}"/>
              </a:ext>
            </a:extLst>
          </p:cNvPr>
          <p:cNvSpPr txBox="1"/>
          <p:nvPr/>
        </p:nvSpPr>
        <p:spPr>
          <a:xfrm>
            <a:off x="2223908" y="3790420"/>
            <a:ext cx="138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赵诣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6A46F3-F5CB-9040-8302-A38725EFFE6B}"/>
              </a:ext>
            </a:extLst>
          </p:cNvPr>
          <p:cNvSpPr txBox="1"/>
          <p:nvPr/>
        </p:nvSpPr>
        <p:spPr>
          <a:xfrm>
            <a:off x="3975893" y="3812576"/>
            <a:ext cx="138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刘晶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C739A13-EE9E-5546-8127-DB6BF27F4F74}"/>
              </a:ext>
            </a:extLst>
          </p:cNvPr>
          <p:cNvSpPr txBox="1"/>
          <p:nvPr/>
        </p:nvSpPr>
        <p:spPr>
          <a:xfrm>
            <a:off x="2223908" y="5845065"/>
            <a:ext cx="138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王硕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B745938-E9BE-9246-9D75-ECEED7C95354}"/>
              </a:ext>
            </a:extLst>
          </p:cNvPr>
          <p:cNvSpPr txBox="1"/>
          <p:nvPr/>
        </p:nvSpPr>
        <p:spPr>
          <a:xfrm>
            <a:off x="566723" y="5814699"/>
            <a:ext cx="138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陶如意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AFF836-8571-134D-A24A-C83FD49B793B}"/>
              </a:ext>
            </a:extLst>
          </p:cNvPr>
          <p:cNvSpPr txBox="1"/>
          <p:nvPr/>
        </p:nvSpPr>
        <p:spPr>
          <a:xfrm>
            <a:off x="3951759" y="5860260"/>
            <a:ext cx="138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张江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FD61CB2-3770-8940-A71F-300CFFC6E043}"/>
              </a:ext>
            </a:extLst>
          </p:cNvPr>
          <p:cNvSpPr txBox="1"/>
          <p:nvPr/>
        </p:nvSpPr>
        <p:spPr>
          <a:xfrm>
            <a:off x="6224688" y="6342415"/>
            <a:ext cx="560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Accepted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 journal of applied network science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90473E-C426-BE45-8AB0-61E77A16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83" y="421067"/>
            <a:ext cx="10571998" cy="970450"/>
          </a:xfrm>
        </p:spPr>
        <p:txBody>
          <a:bodyPr/>
          <a:lstStyle/>
          <a:p>
            <a:r>
              <a:rPr kumimoji="1" lang="en-US" altLang="zh-CN" dirty="0"/>
              <a:t>Learning Structure and Dynamics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80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17861A22-8B00-6549-BF07-3F3A93C8A3B0}"/>
              </a:ext>
            </a:extLst>
          </p:cNvPr>
          <p:cNvSpPr txBox="1">
            <a:spLocks/>
          </p:cNvSpPr>
          <p:nvPr/>
        </p:nvSpPr>
        <p:spPr>
          <a:xfrm>
            <a:off x="6150769" y="3429000"/>
            <a:ext cx="10312400" cy="3674608"/>
          </a:xfrm>
          <a:prstGeom prst="rect">
            <a:avLst/>
          </a:prstGeom>
        </p:spPr>
        <p:txBody>
          <a:bodyPr spcCol="731520" anchor="ctr"/>
          <a:lstStyle>
            <a:defPPr>
              <a:defRPr lang="en-US"/>
            </a:defPPr>
            <a:lvl1pPr marL="0" algn="r" defTabSz="914286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3BEBBF-E069-8442-8C38-17D8A9BB35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8461" y="1908085"/>
            <a:ext cx="7604004" cy="44786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05C610-6245-CD47-84AC-E453A7F6FC76}"/>
              </a:ext>
            </a:extLst>
          </p:cNvPr>
          <p:cNvSpPr/>
          <p:nvPr/>
        </p:nvSpPr>
        <p:spPr>
          <a:xfrm>
            <a:off x="3853861" y="648866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https://arxiv.org/abs/1812.11482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599B01C-FEB6-6A4D-B9FA-5CA31D730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26440"/>
            <a:ext cx="10571998" cy="970450"/>
          </a:xfrm>
        </p:spPr>
        <p:txBody>
          <a:bodyPr/>
          <a:lstStyle/>
          <a:p>
            <a:r>
              <a:rPr kumimoji="1" lang="en-US" altLang="zh-CN" dirty="0"/>
              <a:t>Architecture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835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605C610-6245-CD47-84AC-E453A7F6FC76}"/>
              </a:ext>
            </a:extLst>
          </p:cNvPr>
          <p:cNvSpPr/>
          <p:nvPr/>
        </p:nvSpPr>
        <p:spPr>
          <a:xfrm>
            <a:off x="3853861" y="648866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https://arxiv.org/abs/1812.11482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6CF1A2F-E25E-9946-A7E5-E32AFC20CF7B}"/>
                  </a:ext>
                </a:extLst>
              </p:cNvPr>
              <p:cNvSpPr txBox="1"/>
              <p:nvPr/>
            </p:nvSpPr>
            <p:spPr>
              <a:xfrm>
                <a:off x="1366064" y="3164462"/>
                <a:ext cx="2487796" cy="975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kumimoji="1"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6CF1A2F-E25E-9946-A7E5-E32AFC20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064" y="3164462"/>
                <a:ext cx="2487796" cy="975588"/>
              </a:xfrm>
              <a:prstGeom prst="rect">
                <a:avLst/>
              </a:prstGeom>
              <a:blipFill>
                <a:blip r:embed="rId5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>
            <a:extLst>
              <a:ext uri="{FF2B5EF4-FFF2-40B4-BE49-F238E27FC236}">
                <a16:creationId xmlns:a16="http://schemas.microsoft.com/office/drawing/2014/main" id="{F37CE475-2AAB-6246-BF4E-E853ACB008C7}"/>
              </a:ext>
            </a:extLst>
          </p:cNvPr>
          <p:cNvSpPr/>
          <p:nvPr/>
        </p:nvSpPr>
        <p:spPr>
          <a:xfrm>
            <a:off x="4497840" y="3429000"/>
            <a:ext cx="399369" cy="440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8827675-B63B-0E42-980B-CC73C85E23DE}"/>
              </a:ext>
            </a:extLst>
          </p:cNvPr>
          <p:cNvSpPr/>
          <p:nvPr/>
        </p:nvSpPr>
        <p:spPr>
          <a:xfrm>
            <a:off x="5286378" y="3173383"/>
            <a:ext cx="2008415" cy="9755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Gumbel </a:t>
            </a:r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17C27427-EAE1-6646-917B-EEA78E945D38}"/>
              </a:ext>
            </a:extLst>
          </p:cNvPr>
          <p:cNvSpPr/>
          <p:nvPr/>
        </p:nvSpPr>
        <p:spPr>
          <a:xfrm>
            <a:off x="7677500" y="3335108"/>
            <a:ext cx="399369" cy="440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1AF998-F6B3-934B-BF58-9F9A50FBDEC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7311" y="2491691"/>
            <a:ext cx="2386550" cy="2568575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C4289468-3497-E144-8849-D95B8312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02764"/>
            <a:ext cx="10571998" cy="914874"/>
          </a:xfrm>
        </p:spPr>
        <p:txBody>
          <a:bodyPr/>
          <a:lstStyle/>
          <a:p>
            <a:r>
              <a:rPr kumimoji="1" lang="en-US" altLang="zh-CN" dirty="0"/>
              <a:t>Network Generator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607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77C962-C001-6B47-BDE7-D2114621A851}"/>
              </a:ext>
            </a:extLst>
          </p:cNvPr>
          <p:cNvCxnSpPr/>
          <p:nvPr/>
        </p:nvCxnSpPr>
        <p:spPr>
          <a:xfrm>
            <a:off x="696913" y="457200"/>
            <a:ext cx="0" cy="5365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utoShape 1">
            <a:extLst>
              <a:ext uri="{FF2B5EF4-FFF2-40B4-BE49-F238E27FC236}">
                <a16:creationId xmlns:a16="http://schemas.microsoft.com/office/drawing/2014/main" id="{53952140-D629-F542-8AD9-DCF31C269E10}"/>
              </a:ext>
            </a:extLst>
          </p:cNvPr>
          <p:cNvSpPr>
            <a:spLocks/>
          </p:cNvSpPr>
          <p:nvPr/>
        </p:nvSpPr>
        <p:spPr bwMode="auto">
          <a:xfrm>
            <a:off x="790575" y="549950"/>
            <a:ext cx="10720388" cy="349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50800" tIns="50800" rIns="50800" bIns="5080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300" dirty="0">
                <a:latin typeface="Songti SC" panose="02010600040101010101" pitchFamily="2" charset="-122"/>
                <a:ea typeface="Songti SC" panose="02010600040101010101" pitchFamily="2" charset="-122"/>
                <a:cs typeface="Open Sans" panose="020B0606030504020204" pitchFamily="34" charset="0"/>
                <a:sym typeface="League Gothic" charset="0"/>
              </a:rPr>
              <a:t>What is Gumbel </a:t>
            </a:r>
            <a:r>
              <a:rPr lang="en-US" altLang="zh-CN" sz="2800" b="1" spc="300" dirty="0" err="1">
                <a:latin typeface="Songti SC" panose="02010600040101010101" pitchFamily="2" charset="-122"/>
                <a:ea typeface="Songti SC" panose="02010600040101010101" pitchFamily="2" charset="-122"/>
                <a:cs typeface="Open Sans" panose="020B0606030504020204" pitchFamily="34" charset="0"/>
                <a:sym typeface="League Gothic" charset="0"/>
              </a:rPr>
              <a:t>Softmax</a:t>
            </a:r>
            <a:r>
              <a:rPr lang="en-US" altLang="zh-CN" sz="2800" b="1" spc="300" dirty="0">
                <a:latin typeface="Songti SC" panose="02010600040101010101" pitchFamily="2" charset="-122"/>
                <a:ea typeface="Songti SC" panose="02010600040101010101" pitchFamily="2" charset="-122"/>
                <a:cs typeface="Open Sans" panose="020B0606030504020204" pitchFamily="34" charset="0"/>
                <a:sym typeface="League Gothic" charset="0"/>
              </a:rPr>
              <a:t>?</a:t>
            </a:r>
            <a:endParaRPr lang="es-ES" sz="2800" spc="300" dirty="0">
              <a:latin typeface="Songti SC" panose="02010600040101010101" pitchFamily="2" charset="-122"/>
              <a:ea typeface="Songti SC" panose="02010600040101010101" pitchFamily="2" charset="-122"/>
              <a:cs typeface="Open Sans" panose="020B0606030504020204" pitchFamily="34" charset="0"/>
              <a:sym typeface="League Gothic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1909B5-0EFF-3B40-8625-E3AB2C378A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75" y="1391646"/>
            <a:ext cx="1624068" cy="51108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B2EF37-A27D-024D-90E3-91FBA395DA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791" y="1279200"/>
            <a:ext cx="2978767" cy="522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F4B64A3-EBEA-D443-BC07-0034C4A8B7DC}"/>
                  </a:ext>
                </a:extLst>
              </p:cNvPr>
              <p:cNvSpPr txBox="1"/>
              <p:nvPr/>
            </p:nvSpPr>
            <p:spPr>
              <a:xfrm>
                <a:off x="6743005" y="1753812"/>
                <a:ext cx="1258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F4B64A3-EBEA-D443-BC07-0034C4A8B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05" y="1753812"/>
                <a:ext cx="1258999" cy="276999"/>
              </a:xfrm>
              <a:prstGeom prst="rect">
                <a:avLst/>
              </a:prstGeom>
              <a:blipFill>
                <a:blip r:embed="rId6"/>
                <a:stretch>
                  <a:fillRect l="-5000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63D0BAF-3188-A54F-B7D3-B6B88FE584E6}"/>
                  </a:ext>
                </a:extLst>
              </p:cNvPr>
              <p:cNvSpPr txBox="1"/>
              <p:nvPr/>
            </p:nvSpPr>
            <p:spPr>
              <a:xfrm>
                <a:off x="6750956" y="2426488"/>
                <a:ext cx="5145896" cy="94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func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kumimoji="1" lang="en-US" altLang="zh-CN" i="1" baseline="-25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kumimoji="1" lang="en-US" altLang="zh-CN" i="1" baseline="-25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func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kumimoji="1" lang="en-US" altLang="zh-CN" i="1" baseline="-25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kumimoji="1" lang="en-US" altLang="zh-CN" i="1" baseline="-25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zh-CN" i="1" baseline="-25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func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kumimoji="1" lang="en-US" altLang="zh-CN" i="1" baseline="-25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63D0BAF-3188-A54F-B7D3-B6B88FE58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56" y="2426488"/>
                <a:ext cx="5145896" cy="944361"/>
              </a:xfrm>
              <a:prstGeom prst="rect">
                <a:avLst/>
              </a:prstGeom>
              <a:blipFill>
                <a:blip r:embed="rId7"/>
                <a:stretch>
                  <a:fillRect l="-739" t="-2667" r="-985" b="-6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98C8A1A-B634-A747-9D4B-6540E0CF819F}"/>
                  </a:ext>
                </a:extLst>
              </p:cNvPr>
              <p:cNvSpPr/>
              <p:nvPr/>
            </p:nvSpPr>
            <p:spPr>
              <a:xfrm>
                <a:off x="6743005" y="4871821"/>
                <a:ext cx="515384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 are </a:t>
                </a:r>
                <a:r>
                  <a:rPr lang="en-US" altLang="zh-CN" dirty="0" err="1"/>
                  <a:t>iid</a:t>
                </a:r>
                <a:r>
                  <a:rPr lang="en-US" altLang="zh-CN" dirty="0"/>
                  <a:t> random number with </a:t>
                </a:r>
                <a:r>
                  <a:rPr lang="en-US" altLang="zh-CN" dirty="0" err="1"/>
                  <a:t>gumbel</a:t>
                </a:r>
                <a:r>
                  <a:rPr lang="en-US" altLang="zh-CN" dirty="0"/>
                  <a:t> distribution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98C8A1A-B634-A747-9D4B-6540E0CF8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05" y="4871821"/>
                <a:ext cx="5153847" cy="646331"/>
              </a:xfrm>
              <a:prstGeom prst="rect">
                <a:avLst/>
              </a:prstGeom>
              <a:blipFill>
                <a:blip r:embed="rId8"/>
                <a:stretch>
                  <a:fillRect l="-737" t="-5882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6767446-76CE-D64A-A277-A72B76A34C6C}"/>
                  </a:ext>
                </a:extLst>
              </p:cNvPr>
              <p:cNvSpPr/>
              <p:nvPr/>
            </p:nvSpPr>
            <p:spPr>
              <a:xfrm>
                <a:off x="6743006" y="3808753"/>
                <a:ext cx="5153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CN" dirty="0"/>
                  <a:t> is a categorical variable (1,2,…,N) with probability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6767446-76CE-D64A-A277-A72B76A34C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06" y="3808753"/>
                <a:ext cx="5153847" cy="369332"/>
              </a:xfrm>
              <a:prstGeom prst="rect">
                <a:avLst/>
              </a:prstGeom>
              <a:blipFill>
                <a:blip r:embed="rId9"/>
                <a:stretch>
                  <a:fillRect t="-10345" b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8D92047-BE1D-7340-9007-E464339D01F6}"/>
                  </a:ext>
                </a:extLst>
              </p:cNvPr>
              <p:cNvSpPr/>
              <p:nvPr/>
            </p:nvSpPr>
            <p:spPr>
              <a:xfrm>
                <a:off x="6674663" y="4178085"/>
                <a:ext cx="2817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CN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18D92047-BE1D-7340-9007-E464339D0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663" y="4178085"/>
                <a:ext cx="2817118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15E1DDEC-248A-0A41-A185-9ECA51DA4DC2}"/>
              </a:ext>
            </a:extLst>
          </p:cNvPr>
          <p:cNvSpPr txBox="1"/>
          <p:nvPr/>
        </p:nvSpPr>
        <p:spPr>
          <a:xfrm>
            <a:off x="1515036" y="6517341"/>
            <a:ext cx="1044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ICLR2017: </a:t>
            </a:r>
            <a:r>
              <a:rPr lang="en" altLang="zh-CN" dirty="0">
                <a:hlinkClick r:id="rId11"/>
              </a:rPr>
              <a:t>https://arxiv.org/pdf/1611.01144.pdf</a:t>
            </a:r>
            <a:r>
              <a:rPr lang="en-US" altLang="zh-CN" dirty="0"/>
              <a:t>, </a:t>
            </a:r>
            <a:r>
              <a:rPr lang="en" altLang="zh-CN" dirty="0">
                <a:hlinkClick r:id="rId11"/>
              </a:rPr>
              <a:t>https://arxiv.org/pdf/1611.01144.pdf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7442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605C610-6245-CD47-84AC-E453A7F6FC76}"/>
              </a:ext>
            </a:extLst>
          </p:cNvPr>
          <p:cNvSpPr/>
          <p:nvPr/>
        </p:nvSpPr>
        <p:spPr>
          <a:xfrm>
            <a:off x="3853861" y="648866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https://arxiv.org/abs/1812.11482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F0A47AB-3FEE-4043-ACDA-1972CBDF0B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175" y="1901157"/>
            <a:ext cx="8858295" cy="455693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7243E63-6785-8241-849E-77150C07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Network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9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endParaRPr kumimoji="1"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7A88071-5141-1643-999C-AE3BD935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898" y="3877639"/>
            <a:ext cx="2324352" cy="2243478"/>
          </a:xfrm>
        </p:spPr>
        <p:txBody>
          <a:bodyPr>
            <a:normAutofit/>
          </a:bodyPr>
          <a:lstStyle/>
          <a:p>
            <a:r>
              <a:rPr kumimoji="1" lang="en-US" altLang="zh-CN" sz="1600" dirty="0"/>
              <a:t>Features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nodes</a:t>
            </a:r>
          </a:p>
          <a:p>
            <a:pPr lvl="1"/>
            <a:r>
              <a:rPr kumimoji="1" lang="en-US" altLang="zh-CN" sz="1200" dirty="0"/>
              <a:t>Node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metrics</a:t>
            </a:r>
          </a:p>
          <a:p>
            <a:pPr lvl="1"/>
            <a:r>
              <a:rPr kumimoji="1" lang="en-US" altLang="zh-CN" sz="1200" dirty="0"/>
              <a:t>Node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centrality</a:t>
            </a:r>
          </a:p>
          <a:p>
            <a:pPr lvl="1"/>
            <a:r>
              <a:rPr kumimoji="1" lang="en-US" altLang="zh-CN" sz="1200" dirty="0"/>
              <a:t>Ranking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nodes</a:t>
            </a:r>
          </a:p>
          <a:p>
            <a:pPr lvl="1"/>
            <a:r>
              <a:rPr kumimoji="1" lang="en-US" altLang="zh-CN" sz="1200" dirty="0"/>
              <a:t>Link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predictions</a:t>
            </a:r>
            <a:endParaRPr kumimoji="1" lang="zh-CN" altLang="en-US" sz="1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239884-013A-714B-BADA-96D122E33C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724" y="2588728"/>
            <a:ext cx="2637362" cy="123956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5BCFC4-861A-5D43-98F1-DC9EDCD555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63" y="2565522"/>
            <a:ext cx="2755664" cy="1258001"/>
          </a:xfrm>
          <a:prstGeom prst="rect">
            <a:avLst/>
          </a:prstGeom>
          <a:ln w="9525">
            <a:solidFill>
              <a:schemeClr val="accent1"/>
            </a:solidFill>
          </a:ln>
          <a:effectLst>
            <a:softEdge rad="0"/>
          </a:effectLst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C87DFA5A-8369-E848-BF0E-B4F06C077CCB}"/>
              </a:ext>
            </a:extLst>
          </p:cNvPr>
          <p:cNvSpPr txBox="1">
            <a:spLocks/>
          </p:cNvSpPr>
          <p:nvPr/>
        </p:nvSpPr>
        <p:spPr>
          <a:xfrm>
            <a:off x="4608963" y="3323968"/>
            <a:ext cx="2324352" cy="279714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Dynamics</a:t>
            </a:r>
          </a:p>
          <a:p>
            <a:pPr lvl="1"/>
            <a:r>
              <a:rPr kumimoji="1" lang="en-US" altLang="zh-CN" sz="1200" dirty="0"/>
              <a:t>Node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dynamics</a:t>
            </a:r>
          </a:p>
          <a:p>
            <a:pPr lvl="1"/>
            <a:r>
              <a:rPr kumimoji="1" lang="en-US" altLang="zh-CN" sz="1200" dirty="0"/>
              <a:t>Network evolution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D2F7C12-9151-8A44-91CD-E833668AB8E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002" y="2579507"/>
            <a:ext cx="2755664" cy="12580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7227FDF4-C764-C845-A4A2-42215FEFBA8B}"/>
              </a:ext>
            </a:extLst>
          </p:cNvPr>
          <p:cNvSpPr txBox="1">
            <a:spLocks/>
          </p:cNvSpPr>
          <p:nvPr/>
        </p:nvSpPr>
        <p:spPr>
          <a:xfrm>
            <a:off x="8220030" y="3608172"/>
            <a:ext cx="2606864" cy="296562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Features of networks</a:t>
            </a:r>
          </a:p>
          <a:p>
            <a:pPr lvl="1"/>
            <a:r>
              <a:rPr kumimoji="1" lang="en-US" altLang="zh-CN" sz="1200" dirty="0"/>
              <a:t>Structure &amp; functionality</a:t>
            </a:r>
          </a:p>
          <a:p>
            <a:pPr lvl="1"/>
            <a:r>
              <a:rPr kumimoji="1" lang="en-US" altLang="zh-CN" sz="1200" dirty="0"/>
              <a:t>Network classification</a:t>
            </a:r>
          </a:p>
          <a:p>
            <a:pPr lvl="1"/>
            <a:r>
              <a:rPr kumimoji="1" lang="en-US" altLang="zh-CN" sz="1200" dirty="0"/>
              <a:t>Network alignment</a:t>
            </a:r>
          </a:p>
          <a:p>
            <a:pPr lvl="1"/>
            <a:r>
              <a:rPr kumimoji="1" lang="en-US" altLang="zh-CN" sz="1200" dirty="0"/>
              <a:t>Network similarity </a:t>
            </a:r>
          </a:p>
        </p:txBody>
      </p:sp>
    </p:spTree>
    <p:extLst>
      <p:ext uri="{BB962C8B-B14F-4D97-AF65-F5344CB8AC3E}">
        <p14:creationId xmlns:p14="http://schemas.microsoft.com/office/powerpoint/2010/main" val="3700077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17861A22-8B00-6549-BF07-3F3A93C8A3B0}"/>
              </a:ext>
            </a:extLst>
          </p:cNvPr>
          <p:cNvSpPr txBox="1">
            <a:spLocks/>
          </p:cNvSpPr>
          <p:nvPr/>
        </p:nvSpPr>
        <p:spPr>
          <a:xfrm>
            <a:off x="6150769" y="3429000"/>
            <a:ext cx="10312400" cy="3674608"/>
          </a:xfrm>
          <a:prstGeom prst="rect">
            <a:avLst/>
          </a:prstGeom>
        </p:spPr>
        <p:txBody>
          <a:bodyPr spcCol="731520" anchor="ctr"/>
          <a:lstStyle>
            <a:defPPr>
              <a:defRPr lang="en-US"/>
            </a:defPPr>
            <a:lvl1pPr marL="0" algn="r" defTabSz="914286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zh-CN" altLang="en-US" sz="3200" dirty="0"/>
          </a:p>
        </p:txBody>
      </p:sp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E86A9198-E49A-9B40-B977-39AB526E5A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06378" y="1896231"/>
            <a:ext cx="9023521" cy="431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3C87ABB-7863-9541-AF16-4F532E21CC80}"/>
              </a:ext>
            </a:extLst>
          </p:cNvPr>
          <p:cNvSpPr/>
          <p:nvPr/>
        </p:nvSpPr>
        <p:spPr>
          <a:xfrm>
            <a:off x="4225337" y="634313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https://arxiv.org/abs/1812.11482</a:t>
            </a:r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C2D28A6-4C10-DD45-B8EB-779F97E9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788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77C962-C001-6B47-BDE7-D2114621A851}"/>
              </a:ext>
            </a:extLst>
          </p:cNvPr>
          <p:cNvCxnSpPr/>
          <p:nvPr/>
        </p:nvCxnSpPr>
        <p:spPr>
          <a:xfrm>
            <a:off x="696913" y="457200"/>
            <a:ext cx="0" cy="5365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utoShape 1">
            <a:extLst>
              <a:ext uri="{FF2B5EF4-FFF2-40B4-BE49-F238E27FC236}">
                <a16:creationId xmlns:a16="http://schemas.microsoft.com/office/drawing/2014/main" id="{53952140-D629-F542-8AD9-DCF31C269E10}"/>
              </a:ext>
            </a:extLst>
          </p:cNvPr>
          <p:cNvSpPr>
            <a:spLocks/>
          </p:cNvSpPr>
          <p:nvPr/>
        </p:nvSpPr>
        <p:spPr bwMode="auto">
          <a:xfrm>
            <a:off x="790575" y="549950"/>
            <a:ext cx="10720388" cy="349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50800" tIns="50800" rIns="50800" bIns="5080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300" dirty="0">
                <a:latin typeface="Songti SC" panose="02010600040101010101" pitchFamily="2" charset="-122"/>
                <a:ea typeface="Songti SC" panose="02010600040101010101" pitchFamily="2" charset="-122"/>
                <a:cs typeface="Open Sans" panose="020B0606030504020204" pitchFamily="34" charset="0"/>
                <a:sym typeface="League Gothic" charset="0"/>
              </a:rPr>
              <a:t>A Simple Test</a:t>
            </a:r>
            <a:endParaRPr lang="es-ES" sz="2800" spc="300" dirty="0">
              <a:latin typeface="Songti SC" panose="02010600040101010101" pitchFamily="2" charset="-122"/>
              <a:ea typeface="Songti SC" panose="02010600040101010101" pitchFamily="2" charset="-122"/>
              <a:cs typeface="Open Sans" panose="020B0606030504020204" pitchFamily="34" charset="0"/>
              <a:sym typeface="League Gothic" charset="0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17861A22-8B00-6549-BF07-3F3A93C8A3B0}"/>
              </a:ext>
            </a:extLst>
          </p:cNvPr>
          <p:cNvSpPr txBox="1">
            <a:spLocks/>
          </p:cNvSpPr>
          <p:nvPr/>
        </p:nvSpPr>
        <p:spPr>
          <a:xfrm>
            <a:off x="6150769" y="3429000"/>
            <a:ext cx="10312400" cy="3674608"/>
          </a:xfrm>
          <a:prstGeom prst="rect">
            <a:avLst/>
          </a:prstGeom>
        </p:spPr>
        <p:txBody>
          <a:bodyPr spcCol="731520" anchor="ctr"/>
          <a:lstStyle>
            <a:defPPr>
              <a:defRPr lang="en-US"/>
            </a:defPPr>
            <a:lvl1pPr marL="0" algn="r" defTabSz="914286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zh-CN" altLang="en-US" sz="3200" dirty="0"/>
          </a:p>
        </p:txBody>
      </p:sp>
      <p:pic>
        <p:nvPicPr>
          <p:cNvPr id="4" name="在线媒体 3" descr="1568430588513826.mp4">
            <a:hlinkClick r:id="" action="ppaction://media"/>
            <a:extLst>
              <a:ext uri="{FF2B5EF4-FFF2-40B4-BE49-F238E27FC236}">
                <a16:creationId xmlns:a16="http://schemas.microsoft.com/office/drawing/2014/main" id="{0F31E87B-A916-5443-910D-DD89E706AA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3502" y="1067174"/>
            <a:ext cx="7159487" cy="546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77C962-C001-6B47-BDE7-D2114621A851}"/>
              </a:ext>
            </a:extLst>
          </p:cNvPr>
          <p:cNvCxnSpPr/>
          <p:nvPr/>
        </p:nvCxnSpPr>
        <p:spPr>
          <a:xfrm>
            <a:off x="696913" y="457200"/>
            <a:ext cx="0" cy="53657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utoShape 1">
            <a:extLst>
              <a:ext uri="{FF2B5EF4-FFF2-40B4-BE49-F238E27FC236}">
                <a16:creationId xmlns:a16="http://schemas.microsoft.com/office/drawing/2014/main" id="{53952140-D629-F542-8AD9-DCF31C269E10}"/>
              </a:ext>
            </a:extLst>
          </p:cNvPr>
          <p:cNvSpPr>
            <a:spLocks/>
          </p:cNvSpPr>
          <p:nvPr/>
        </p:nvSpPr>
        <p:spPr bwMode="auto">
          <a:xfrm>
            <a:off x="790575" y="549950"/>
            <a:ext cx="10720388" cy="349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50800" tIns="50800" rIns="50800" bIns="5080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800" spc="300" dirty="0">
                <a:latin typeface="Songti SC" panose="02010600040101010101" pitchFamily="2" charset="-122"/>
                <a:ea typeface="Songti SC" panose="02010600040101010101" pitchFamily="2" charset="-122"/>
                <a:cs typeface="Open Sans" panose="020B0606030504020204" pitchFamily="34" charset="0"/>
                <a:sym typeface="League Gothic" charset="0"/>
              </a:rPr>
              <a:t>Experimentes</a:t>
            </a:r>
            <a:r>
              <a:rPr lang="zh-CN" altLang="en-US" sz="2800" spc="300" dirty="0">
                <a:latin typeface="Songti SC" panose="02010600040101010101" pitchFamily="2" charset="-122"/>
                <a:ea typeface="Songti SC" panose="02010600040101010101" pitchFamily="2" charset="-122"/>
                <a:cs typeface="Open Sans" panose="020B0606030504020204" pitchFamily="34" charset="0"/>
                <a:sym typeface="League Gothic" charset="0"/>
              </a:rPr>
              <a:t> </a:t>
            </a:r>
            <a:r>
              <a:rPr lang="en-US" altLang="zh-CN" sz="2800" spc="300" dirty="0">
                <a:latin typeface="Songti SC" panose="02010600040101010101" pitchFamily="2" charset="-122"/>
                <a:ea typeface="Songti SC" panose="02010600040101010101" pitchFamily="2" charset="-122"/>
                <a:cs typeface="Open Sans" panose="020B0606030504020204" pitchFamily="34" charset="0"/>
                <a:sym typeface="League Gothic" charset="0"/>
              </a:rPr>
              <a:t>on Three Kinds of Dynamics f(x)</a:t>
            </a:r>
            <a:endParaRPr lang="es-ES" sz="2800" spc="300" dirty="0">
              <a:latin typeface="Songti SC" panose="02010600040101010101" pitchFamily="2" charset="-122"/>
              <a:ea typeface="Songti SC" panose="02010600040101010101" pitchFamily="2" charset="-122"/>
              <a:cs typeface="Open Sans" panose="020B0606030504020204" pitchFamily="34" charset="0"/>
              <a:sym typeface="League Gothic" charset="0"/>
            </a:endParaRPr>
          </a:p>
        </p:txBody>
      </p:sp>
      <p:pic>
        <p:nvPicPr>
          <p:cNvPr id="15" name="内容占位符 5">
            <a:extLst>
              <a:ext uri="{FF2B5EF4-FFF2-40B4-BE49-F238E27FC236}">
                <a16:creationId xmlns:a16="http://schemas.microsoft.com/office/drawing/2014/main" id="{365F330C-14D6-5A49-AD31-2BB6EFD13B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7520" y="1371309"/>
            <a:ext cx="11506498" cy="313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73A8C12-B7A7-F741-BCEB-0AA19CFE8665}"/>
                  </a:ext>
                </a:extLst>
              </p:cNvPr>
              <p:cNvSpPr txBox="1"/>
              <p:nvPr/>
            </p:nvSpPr>
            <p:spPr>
              <a:xfrm>
                <a:off x="696913" y="4975521"/>
                <a:ext cx="3343544" cy="834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73A8C12-B7A7-F741-BCEB-0AA19CFE8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3" y="4975521"/>
                <a:ext cx="3343544" cy="834587"/>
              </a:xfrm>
              <a:prstGeom prst="rect">
                <a:avLst/>
              </a:prstGeom>
              <a:blipFill>
                <a:blip r:embed="rId4"/>
                <a:stretch>
                  <a:fillRect l="-1136" t="-101515" r="-1894" b="-16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6A71F3-32E7-4048-8706-BBB7332A1855}"/>
                  </a:ext>
                </a:extLst>
              </p:cNvPr>
              <p:cNvSpPr txBox="1"/>
              <p:nvPr/>
            </p:nvSpPr>
            <p:spPr>
              <a:xfrm>
                <a:off x="4213641" y="4810923"/>
                <a:ext cx="3979862" cy="7418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1"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kumimoji="1"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6A71F3-32E7-4048-8706-BBB7332A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641" y="4810923"/>
                <a:ext cx="3979862" cy="741870"/>
              </a:xfrm>
              <a:prstGeom prst="rect">
                <a:avLst/>
              </a:prstGeom>
              <a:blipFill>
                <a:blip r:embed="rId5"/>
                <a:stretch>
                  <a:fillRect l="-318" t="-105085" b="-164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BFD6F1-5DBF-2643-BECB-C4A8FD47594E}"/>
                  </a:ext>
                </a:extLst>
              </p:cNvPr>
              <p:cNvSpPr/>
              <p:nvPr/>
            </p:nvSpPr>
            <p:spPr>
              <a:xfrm>
                <a:off x="5373057" y="5726052"/>
                <a:ext cx="1970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EBFD6F1-5DBF-2643-BECB-C4A8FD475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057" y="5726052"/>
                <a:ext cx="197053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E3E9B988-07AD-CB4B-90DF-709775010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687" y="4500176"/>
            <a:ext cx="3537331" cy="16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64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4">
            <a:extLst>
              <a:ext uri="{FF2B5EF4-FFF2-40B4-BE49-F238E27FC236}">
                <a16:creationId xmlns:a16="http://schemas.microsoft.com/office/drawing/2014/main" id="{796C3C63-5BBA-9642-AD11-CA9E0750B83F}"/>
              </a:ext>
            </a:extLst>
          </p:cNvPr>
          <p:cNvGrpSpPr>
            <a:grpSpLocks/>
          </p:cNvGrpSpPr>
          <p:nvPr/>
        </p:nvGrpSpPr>
        <p:grpSpPr bwMode="auto">
          <a:xfrm>
            <a:off x="11239500" y="6067425"/>
            <a:ext cx="431800" cy="649288"/>
            <a:chOff x="11239628" y="6067611"/>
            <a:chExt cx="432419" cy="649753"/>
          </a:xfrm>
        </p:grpSpPr>
        <p:sp>
          <p:nvSpPr>
            <p:cNvPr id="10270" name="AutoShape 1">
              <a:extLst>
                <a:ext uri="{FF2B5EF4-FFF2-40B4-BE49-F238E27FC236}">
                  <a16:creationId xmlns:a16="http://schemas.microsoft.com/office/drawing/2014/main" id="{073A07F0-6243-7F42-9DAC-51128A4D6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628" y="6067611"/>
              <a:ext cx="432419" cy="649753"/>
            </a:xfrm>
            <a:custGeom>
              <a:avLst/>
              <a:gdLst>
                <a:gd name="T0" fmla="*/ 216210 w 21600"/>
                <a:gd name="T1" fmla="*/ 324877 h 21600"/>
                <a:gd name="T2" fmla="*/ 216210 w 21600"/>
                <a:gd name="T3" fmla="*/ 324877 h 21600"/>
                <a:gd name="T4" fmla="*/ 216210 w 21600"/>
                <a:gd name="T5" fmla="*/ 324877 h 21600"/>
                <a:gd name="T6" fmla="*/ 216210 w 21600"/>
                <a:gd name="T7" fmla="*/ 32487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fld id="{DDF581E3-1816-2541-8CCC-948153123CBB}" type="slidenum">
                <a:rPr lang="id-ID" altLang="zh-CN" b="1">
                  <a:solidFill>
                    <a:srgbClr val="53585F"/>
                  </a:solidFill>
                  <a:latin typeface="Bebas Neue" pitchFamily="34" charset="0"/>
                  <a:ea typeface="ＭＳ Ｐゴシック" panose="020B0600070205080204" pitchFamily="34" charset="-128"/>
                  <a:cs typeface="League Gothic" pitchFamily="50" charset="0"/>
                  <a:sym typeface="League Gothic" pitchFamily="50" charset="0"/>
                </a:rPr>
                <a:pPr algn="ctr" eaLnBrk="1" hangingPunct="1"/>
                <a:t>33</a:t>
              </a:fld>
              <a:endParaRPr lang="es-ES" altLang="zh-CN">
                <a:latin typeface="Bebas Neue" pitchFamily="34" charset="0"/>
                <a:ea typeface="ＭＳ Ｐゴシック" panose="020B0600070205080204" pitchFamily="34" charset="-128"/>
                <a:cs typeface="League Gothic" pitchFamily="50" charset="0"/>
                <a:sym typeface="League Gothic" pitchFamily="50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C7DB7A2-F223-174E-9DB5-EC95DF248768}"/>
                </a:ext>
              </a:extLst>
            </p:cNvPr>
            <p:cNvCxnSpPr/>
            <p:nvPr/>
          </p:nvCxnSpPr>
          <p:spPr>
            <a:xfrm>
              <a:off x="11239628" y="6212177"/>
              <a:ext cx="0" cy="31613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17861A22-8B00-6549-BF07-3F3A93C8A3B0}"/>
              </a:ext>
            </a:extLst>
          </p:cNvPr>
          <p:cNvSpPr txBox="1">
            <a:spLocks/>
          </p:cNvSpPr>
          <p:nvPr/>
        </p:nvSpPr>
        <p:spPr>
          <a:xfrm>
            <a:off x="6150769" y="3429000"/>
            <a:ext cx="10312400" cy="3674608"/>
          </a:xfrm>
          <a:prstGeom prst="rect">
            <a:avLst/>
          </a:prstGeom>
        </p:spPr>
        <p:txBody>
          <a:bodyPr spcCol="731520" anchor="ctr"/>
          <a:lstStyle>
            <a:defPPr>
              <a:defRPr lang="en-US"/>
            </a:defPPr>
            <a:lvl1pPr marL="0" algn="r" defTabSz="914286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8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3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44" indent="-285744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zh-CN" altLang="en-US" sz="3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756AAC-5B11-874B-A68B-330F8619D9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69" y="2251831"/>
            <a:ext cx="12192000" cy="201409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E0F48F5-B077-3C40-B3CC-D9778703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8" y="4464105"/>
            <a:ext cx="12137231" cy="18347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59D86A-5F9C-CC49-8839-F09CBF3FE7FF}"/>
              </a:ext>
            </a:extLst>
          </p:cNvPr>
          <p:cNvSpPr txBox="1"/>
          <p:nvPr/>
        </p:nvSpPr>
        <p:spPr>
          <a:xfrm>
            <a:off x="5158580" y="1968077"/>
            <a:ext cx="344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Boolean Network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9CD06F1-08C0-A247-97D2-7FB09CC7659E}"/>
              </a:ext>
            </a:extLst>
          </p:cNvPr>
          <p:cNvSpPr txBox="1"/>
          <p:nvPr/>
        </p:nvSpPr>
        <p:spPr>
          <a:xfrm>
            <a:off x="5094238" y="4195751"/>
            <a:ext cx="312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Coupled Map Lattice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CDE7C5-CC7D-F642-B792-956E9B644CFE}"/>
              </a:ext>
            </a:extLst>
          </p:cNvPr>
          <p:cNvSpPr/>
          <p:nvPr/>
        </p:nvSpPr>
        <p:spPr>
          <a:xfrm>
            <a:off x="5161445" y="631233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4"/>
              </a:rPr>
              <a:t>https://arxiv.org/abs/1812.11482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A988E7-534B-2A41-9A1B-710A62332AB2}"/>
              </a:ext>
            </a:extLst>
          </p:cNvPr>
          <p:cNvSpPr/>
          <p:nvPr/>
        </p:nvSpPr>
        <p:spPr>
          <a:xfrm>
            <a:off x="109538" y="4001796"/>
            <a:ext cx="51984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200" dirty="0">
                <a:latin typeface="CMR10"/>
              </a:rPr>
              <a:t>K=2,7,5,4 random graph; 5000 pairs of state transition sequences, </a:t>
            </a:r>
            <a:r>
              <a:rPr lang="en-US" altLang="zh-CN" sz="1200" dirty="0">
                <a:latin typeface="CMR10"/>
              </a:rPr>
              <a:t>10 time steps</a:t>
            </a:r>
            <a:r>
              <a:rPr lang="en" altLang="zh-CN" sz="1200" dirty="0">
                <a:latin typeface="CMR10"/>
              </a:rPr>
              <a:t> </a:t>
            </a:r>
            <a:endParaRPr lang="en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41F34E0-F37D-D04B-BDA5-0023D50E9C7A}"/>
              </a:ext>
            </a:extLst>
          </p:cNvPr>
          <p:cNvSpPr/>
          <p:nvPr/>
        </p:nvSpPr>
        <p:spPr>
          <a:xfrm>
            <a:off x="109538" y="6226197"/>
            <a:ext cx="4690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200" dirty="0">
                <a:latin typeface="CMR10"/>
              </a:rPr>
              <a:t>random </a:t>
            </a:r>
            <a:r>
              <a:rPr lang="en-US" altLang="zh-CN" sz="1200" dirty="0">
                <a:latin typeface="CMR10"/>
              </a:rPr>
              <a:t>4</a:t>
            </a:r>
            <a:r>
              <a:rPr lang="zh-CN" altLang="en-US" sz="1200" dirty="0">
                <a:latin typeface="CMR10"/>
              </a:rPr>
              <a:t> </a:t>
            </a:r>
            <a:r>
              <a:rPr lang="en" altLang="zh-CN" sz="1200" dirty="0">
                <a:latin typeface="CMR10"/>
              </a:rPr>
              <a:t>graph; 5000 pairs of state transition sequences, </a:t>
            </a:r>
            <a:r>
              <a:rPr lang="en-US" altLang="zh-CN" sz="1200" dirty="0">
                <a:latin typeface="CMR10"/>
              </a:rPr>
              <a:t>10 time steps</a:t>
            </a:r>
            <a:r>
              <a:rPr lang="en" altLang="zh-CN" sz="1200" dirty="0">
                <a:latin typeface="CMR10"/>
              </a:rPr>
              <a:t> </a:t>
            </a:r>
            <a:endParaRPr lang="en" altLang="zh-CN" sz="1200" dirty="0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D9136FF-1ECD-8D4F-939C-7D64B4AC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08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4">
            <a:extLst>
              <a:ext uri="{FF2B5EF4-FFF2-40B4-BE49-F238E27FC236}">
                <a16:creationId xmlns:a16="http://schemas.microsoft.com/office/drawing/2014/main" id="{796C3C63-5BBA-9642-AD11-CA9E0750B83F}"/>
              </a:ext>
            </a:extLst>
          </p:cNvPr>
          <p:cNvGrpSpPr>
            <a:grpSpLocks/>
          </p:cNvGrpSpPr>
          <p:nvPr/>
        </p:nvGrpSpPr>
        <p:grpSpPr bwMode="auto">
          <a:xfrm>
            <a:off x="11239500" y="6067425"/>
            <a:ext cx="431800" cy="649288"/>
            <a:chOff x="11239628" y="6067611"/>
            <a:chExt cx="432419" cy="649753"/>
          </a:xfrm>
        </p:grpSpPr>
        <p:sp>
          <p:nvSpPr>
            <p:cNvPr id="10270" name="AutoShape 1">
              <a:extLst>
                <a:ext uri="{FF2B5EF4-FFF2-40B4-BE49-F238E27FC236}">
                  <a16:creationId xmlns:a16="http://schemas.microsoft.com/office/drawing/2014/main" id="{073A07F0-6243-7F42-9DAC-51128A4D6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628" y="6067611"/>
              <a:ext cx="432419" cy="649753"/>
            </a:xfrm>
            <a:custGeom>
              <a:avLst/>
              <a:gdLst>
                <a:gd name="T0" fmla="*/ 216210 w 21600"/>
                <a:gd name="T1" fmla="*/ 324877 h 21600"/>
                <a:gd name="T2" fmla="*/ 216210 w 21600"/>
                <a:gd name="T3" fmla="*/ 324877 h 21600"/>
                <a:gd name="T4" fmla="*/ 216210 w 21600"/>
                <a:gd name="T5" fmla="*/ 324877 h 21600"/>
                <a:gd name="T6" fmla="*/ 216210 w 21600"/>
                <a:gd name="T7" fmla="*/ 32487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fld id="{DDF581E3-1816-2541-8CCC-948153123CBB}" type="slidenum">
                <a:rPr lang="id-ID" altLang="zh-CN" b="1">
                  <a:solidFill>
                    <a:srgbClr val="53585F"/>
                  </a:solidFill>
                  <a:latin typeface="Bebas Neue" pitchFamily="34" charset="0"/>
                  <a:ea typeface="ＭＳ Ｐゴシック" panose="020B0600070205080204" pitchFamily="34" charset="-128"/>
                  <a:cs typeface="League Gothic" pitchFamily="50" charset="0"/>
                  <a:sym typeface="League Gothic" pitchFamily="50" charset="0"/>
                </a:rPr>
                <a:pPr algn="ctr" eaLnBrk="1" hangingPunct="1"/>
                <a:t>34</a:t>
              </a:fld>
              <a:endParaRPr lang="es-ES" altLang="zh-CN">
                <a:latin typeface="Bebas Neue" pitchFamily="34" charset="0"/>
                <a:ea typeface="ＭＳ Ｐゴシック" panose="020B0600070205080204" pitchFamily="34" charset="-128"/>
                <a:cs typeface="League Gothic" pitchFamily="50" charset="0"/>
                <a:sym typeface="League Gothic" pitchFamily="50" charset="0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C7DB7A2-F223-174E-9DB5-EC95DF248768}"/>
                </a:ext>
              </a:extLst>
            </p:cNvPr>
            <p:cNvCxnSpPr/>
            <p:nvPr/>
          </p:nvCxnSpPr>
          <p:spPr>
            <a:xfrm>
              <a:off x="11239628" y="6212177"/>
              <a:ext cx="0" cy="31613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99CD06F1-08C0-A247-97D2-7FB09CC7659E}"/>
              </a:ext>
            </a:extLst>
          </p:cNvPr>
          <p:cNvSpPr txBox="1"/>
          <p:nvPr/>
        </p:nvSpPr>
        <p:spPr>
          <a:xfrm>
            <a:off x="5404848" y="1989787"/>
            <a:ext cx="253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Kuramoto</a:t>
            </a:r>
            <a:r>
              <a:rPr kumimoji="1" lang="en-US" altLang="zh-CN" dirty="0"/>
              <a:t> Model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CDE7C5-CC7D-F642-B792-956E9B644CFE}"/>
              </a:ext>
            </a:extLst>
          </p:cNvPr>
          <p:cNvSpPr/>
          <p:nvPr/>
        </p:nvSpPr>
        <p:spPr>
          <a:xfrm>
            <a:off x="4622622" y="6390243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https://arxiv.org/abs/1812.11482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629F07-A0F1-384F-9445-C9C3644B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8486"/>
            <a:ext cx="12192000" cy="182102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4B3218B-7F9E-4F4E-A61D-62D9F264043D}"/>
              </a:ext>
            </a:extLst>
          </p:cNvPr>
          <p:cNvSpPr/>
          <p:nvPr/>
        </p:nvSpPr>
        <p:spPr>
          <a:xfrm>
            <a:off x="0" y="4360380"/>
            <a:ext cx="46902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200" dirty="0">
                <a:latin typeface="CMR10"/>
              </a:rPr>
              <a:t>random </a:t>
            </a:r>
            <a:r>
              <a:rPr lang="en-US" altLang="zh-CN" sz="1200" dirty="0">
                <a:latin typeface="CMR10"/>
              </a:rPr>
              <a:t>4</a:t>
            </a:r>
            <a:r>
              <a:rPr lang="zh-CN" altLang="en-US" sz="1200" dirty="0">
                <a:latin typeface="CMR10"/>
              </a:rPr>
              <a:t> </a:t>
            </a:r>
            <a:r>
              <a:rPr lang="en" altLang="zh-CN" sz="1200" dirty="0">
                <a:latin typeface="CMR10"/>
              </a:rPr>
              <a:t>graph; 5000 pairs of state transition sequences</a:t>
            </a:r>
            <a:r>
              <a:rPr lang="en-US" altLang="zh-CN" sz="1200" dirty="0">
                <a:latin typeface="CMR10"/>
              </a:rPr>
              <a:t>, 10 time steps</a:t>
            </a:r>
            <a:r>
              <a:rPr lang="en" altLang="zh-CN" sz="1200" dirty="0">
                <a:latin typeface="CMR10"/>
              </a:rPr>
              <a:t> </a:t>
            </a:r>
            <a:endParaRPr lang="en" altLang="zh-CN" sz="12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18B447B-1E09-E642-A3D0-C9D4586D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Experimental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181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endParaRPr kumimoji="1"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7A88071-5141-1643-999C-AE3BD9352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898" y="3877639"/>
            <a:ext cx="2324352" cy="2243478"/>
          </a:xfrm>
        </p:spPr>
        <p:txBody>
          <a:bodyPr>
            <a:normAutofit/>
          </a:bodyPr>
          <a:lstStyle/>
          <a:p>
            <a:r>
              <a:rPr kumimoji="1" lang="en-US" altLang="zh-CN" sz="1600" dirty="0"/>
              <a:t>Features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nodes</a:t>
            </a:r>
          </a:p>
          <a:p>
            <a:pPr lvl="1"/>
            <a:r>
              <a:rPr kumimoji="1" lang="en-US" altLang="zh-CN" sz="1200" dirty="0"/>
              <a:t>Node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metrics</a:t>
            </a:r>
          </a:p>
          <a:p>
            <a:pPr lvl="1"/>
            <a:r>
              <a:rPr kumimoji="1" lang="en-US" altLang="zh-CN" sz="1200" dirty="0"/>
              <a:t>Node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centrality</a:t>
            </a:r>
          </a:p>
          <a:p>
            <a:pPr lvl="1"/>
            <a:r>
              <a:rPr kumimoji="1" lang="en-US" altLang="zh-CN" sz="1200" dirty="0"/>
              <a:t>Ranking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nodes</a:t>
            </a:r>
          </a:p>
          <a:p>
            <a:pPr lvl="1"/>
            <a:r>
              <a:rPr kumimoji="1" lang="en-US" altLang="zh-CN" sz="1200" dirty="0"/>
              <a:t>Link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predictions</a:t>
            </a:r>
            <a:endParaRPr kumimoji="1" lang="zh-CN" altLang="en-US" sz="14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E239884-013A-714B-BADA-96D122E33C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724" y="2588728"/>
            <a:ext cx="2637362" cy="123956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C5BCFC4-861A-5D43-98F1-DC9EDCD555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963" y="2565522"/>
            <a:ext cx="2755664" cy="1258001"/>
          </a:xfrm>
          <a:prstGeom prst="rect">
            <a:avLst/>
          </a:prstGeom>
          <a:ln w="9525">
            <a:solidFill>
              <a:schemeClr val="accent1"/>
            </a:solidFill>
          </a:ln>
          <a:effectLst>
            <a:softEdge rad="0"/>
          </a:effectLst>
        </p:spPr>
      </p:pic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C87DFA5A-8369-E848-BF0E-B4F06C077CCB}"/>
              </a:ext>
            </a:extLst>
          </p:cNvPr>
          <p:cNvSpPr txBox="1">
            <a:spLocks/>
          </p:cNvSpPr>
          <p:nvPr/>
        </p:nvSpPr>
        <p:spPr>
          <a:xfrm>
            <a:off x="4608963" y="3323968"/>
            <a:ext cx="2324352" cy="279714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/>
              <a:t>Dynamics</a:t>
            </a:r>
          </a:p>
          <a:p>
            <a:pPr lvl="1"/>
            <a:r>
              <a:rPr kumimoji="1" lang="en-US" altLang="zh-CN" sz="1200" dirty="0"/>
              <a:t>Node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dynamics</a:t>
            </a:r>
          </a:p>
          <a:p>
            <a:pPr lvl="1"/>
            <a:r>
              <a:rPr kumimoji="1" lang="en-US" altLang="zh-CN" sz="1200" dirty="0"/>
              <a:t>Network evolution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D2F7C12-9151-8A44-91CD-E833668AB8E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002" y="2579507"/>
            <a:ext cx="2755664" cy="12580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7227FDF4-C764-C845-A4A2-42215FEFBA8B}"/>
              </a:ext>
            </a:extLst>
          </p:cNvPr>
          <p:cNvSpPr txBox="1">
            <a:spLocks/>
          </p:cNvSpPr>
          <p:nvPr/>
        </p:nvSpPr>
        <p:spPr>
          <a:xfrm>
            <a:off x="8220030" y="3608172"/>
            <a:ext cx="2606864" cy="296562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>
                <a:solidFill>
                  <a:srgbClr val="FF0000"/>
                </a:solidFill>
              </a:rPr>
              <a:t>Features of networks</a:t>
            </a:r>
          </a:p>
          <a:p>
            <a:pPr lvl="1"/>
            <a:r>
              <a:rPr kumimoji="1" lang="en-US" altLang="zh-CN" sz="1200" dirty="0">
                <a:solidFill>
                  <a:srgbClr val="FF0000"/>
                </a:solidFill>
              </a:rPr>
              <a:t>Structure &amp; functionality</a:t>
            </a:r>
          </a:p>
          <a:p>
            <a:pPr lvl="1"/>
            <a:r>
              <a:rPr kumimoji="1" lang="en-US" altLang="zh-CN" sz="1200" dirty="0">
                <a:solidFill>
                  <a:srgbClr val="FF0000"/>
                </a:solidFill>
              </a:rPr>
              <a:t>Network classification</a:t>
            </a:r>
          </a:p>
          <a:p>
            <a:pPr lvl="1"/>
            <a:r>
              <a:rPr kumimoji="1" lang="en-US" altLang="zh-CN" sz="1200" dirty="0">
                <a:solidFill>
                  <a:srgbClr val="FF0000"/>
                </a:solidFill>
              </a:rPr>
              <a:t>Network alignment</a:t>
            </a:r>
          </a:p>
          <a:p>
            <a:pPr lvl="1"/>
            <a:r>
              <a:rPr kumimoji="1" lang="en-US" altLang="zh-CN" sz="1200" dirty="0">
                <a:solidFill>
                  <a:srgbClr val="FF0000"/>
                </a:solidFill>
              </a:rPr>
              <a:t>Network similarity </a:t>
            </a:r>
          </a:p>
        </p:txBody>
      </p:sp>
    </p:spTree>
    <p:extLst>
      <p:ext uri="{BB962C8B-B14F-4D97-AF65-F5344CB8AC3E}">
        <p14:creationId xmlns:p14="http://schemas.microsoft.com/office/powerpoint/2010/main" val="1105811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768352" y="3311413"/>
            <a:ext cx="12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Industrial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768351" y="5445014"/>
            <a:ext cx="161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Agricultrual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4259" y="2405509"/>
            <a:ext cx="3192858" cy="203739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366" y="4514776"/>
            <a:ext cx="3189751" cy="205949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544234" y="3239540"/>
            <a:ext cx="13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lived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3598023" y="5260348"/>
            <a:ext cx="13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Dead</a:t>
            </a:r>
            <a:endParaRPr kumimoji="1"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00" y="2405509"/>
            <a:ext cx="2336800" cy="1739900"/>
          </a:xfrm>
          <a:prstGeom prst="rect">
            <a:avLst/>
          </a:prstGeom>
        </p:spPr>
      </p:pic>
      <p:pic>
        <p:nvPicPr>
          <p:cNvPr id="26" name="内容占位符 1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0000" y="4183700"/>
            <a:ext cx="2413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06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Complex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Classifier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345" y="2662846"/>
            <a:ext cx="1596196" cy="1610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右箭头 11"/>
          <p:cNvSpPr/>
          <p:nvPr/>
        </p:nvSpPr>
        <p:spPr>
          <a:xfrm>
            <a:off x="3888585" y="3190329"/>
            <a:ext cx="394447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7296615" y="3171293"/>
            <a:ext cx="394447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88585" y="4713398"/>
            <a:ext cx="4065970" cy="1830838"/>
          </a:xfrm>
          <a:prstGeom prst="rect">
            <a:avLst/>
          </a:prstGeom>
        </p:spPr>
      </p:pic>
      <p:sp>
        <p:nvSpPr>
          <p:cNvPr id="15" name="圆角右箭头 14"/>
          <p:cNvSpPr/>
          <p:nvPr/>
        </p:nvSpPr>
        <p:spPr>
          <a:xfrm rot="10800000">
            <a:off x="8624779" y="4924341"/>
            <a:ext cx="682528" cy="7228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 flipH="1" flipV="1">
            <a:off x="2904565" y="5091953"/>
            <a:ext cx="447214" cy="34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>
            <a:off x="2904565" y="5827059"/>
            <a:ext cx="484527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571747" y="4892950"/>
            <a:ext cx="109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554356" y="5930024"/>
            <a:ext cx="109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109882" y="6149788"/>
            <a:ext cx="258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 </a:t>
            </a:r>
            <a:r>
              <a:rPr kumimoji="1" lang="en-US" altLang="zh-CN" dirty="0" err="1"/>
              <a:t>Conv</a:t>
            </a:r>
            <a:r>
              <a:rPr kumimoji="1" lang="en-US" altLang="zh-CN" dirty="0"/>
              <a:t>, 2 Pool CNN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504628" y="2280847"/>
            <a:ext cx="258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Original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478743" y="2250036"/>
            <a:ext cx="2885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169052" y="2280847"/>
            <a:ext cx="2885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Rasterized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9571" y="2768945"/>
            <a:ext cx="1731264" cy="146913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340" y="2637014"/>
            <a:ext cx="2018500" cy="16223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68883" y="6390347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https://arxiv.org/pdf/1802.00539.pdf</a:t>
            </a:r>
          </a:p>
        </p:txBody>
      </p:sp>
    </p:spTree>
    <p:extLst>
      <p:ext uri="{BB962C8B-B14F-4D97-AF65-F5344CB8AC3E}">
        <p14:creationId xmlns:p14="http://schemas.microsoft.com/office/powerpoint/2010/main" val="3478138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Classification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62427" y="6550223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/>
              <a:t>https://arxiv.org/pdf/1802.00539.pdf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83" y="1904347"/>
            <a:ext cx="11782232" cy="30861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6461" y="5315919"/>
            <a:ext cx="12259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NCI1: </a:t>
            </a:r>
            <a:r>
              <a:rPr lang="en-US" altLang="zh-CN" dirty="0"/>
              <a:t>bioinformatics dataset, Node: </a:t>
            </a:r>
            <a:r>
              <a:rPr lang="en-US" altLang="zh-CN" dirty="0" err="1"/>
              <a:t>chemichal</a:t>
            </a:r>
            <a:r>
              <a:rPr lang="en-US" altLang="zh-CN" dirty="0"/>
              <a:t> compounds, Link: reaction, Label: suppress/inhibit</a:t>
            </a:r>
          </a:p>
          <a:p>
            <a:r>
              <a:rPr lang="en-US" altLang="zh-CN" dirty="0"/>
              <a:t>COLLAB: collaboration, Node: person, Link: collaboration, Label: fields</a:t>
            </a:r>
          </a:p>
          <a:p>
            <a:r>
              <a:rPr lang="en-US" altLang="zh-CN" dirty="0"/>
              <a:t>RE_*: </a:t>
            </a:r>
            <a:r>
              <a:rPr lang="en-US" altLang="zh-CN" dirty="0" err="1"/>
              <a:t>reddit</a:t>
            </a:r>
            <a:r>
              <a:rPr lang="en-US" altLang="zh-CN" dirty="0"/>
              <a:t> discussion forum, Node: user, Link: responds, Label: community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267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WS model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 BA model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345" y="2662846"/>
            <a:ext cx="1596196" cy="16109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右箭头 11"/>
          <p:cNvSpPr/>
          <p:nvPr/>
        </p:nvSpPr>
        <p:spPr>
          <a:xfrm>
            <a:off x="3888585" y="3190329"/>
            <a:ext cx="394447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7296615" y="3171293"/>
            <a:ext cx="394447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88585" y="4713398"/>
            <a:ext cx="4065970" cy="1830838"/>
          </a:xfrm>
          <a:prstGeom prst="rect">
            <a:avLst/>
          </a:prstGeom>
        </p:spPr>
      </p:pic>
      <p:sp>
        <p:nvSpPr>
          <p:cNvPr id="15" name="圆角右箭头 14"/>
          <p:cNvSpPr/>
          <p:nvPr/>
        </p:nvSpPr>
        <p:spPr>
          <a:xfrm rot="10800000">
            <a:off x="8624779" y="4924341"/>
            <a:ext cx="682528" cy="72281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线箭头连接符 16"/>
          <p:cNvCxnSpPr/>
          <p:nvPr/>
        </p:nvCxnSpPr>
        <p:spPr>
          <a:xfrm flipH="1" flipV="1">
            <a:off x="2904565" y="5091953"/>
            <a:ext cx="447214" cy="34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>
            <a:off x="2904565" y="5827059"/>
            <a:ext cx="484527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326777" y="4892950"/>
            <a:ext cx="134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BA Model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326778" y="5930024"/>
            <a:ext cx="132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WS Model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109882" y="6299356"/>
            <a:ext cx="258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 </a:t>
            </a:r>
            <a:r>
              <a:rPr kumimoji="1" lang="en-US" altLang="zh-CN" dirty="0" err="1"/>
              <a:t>Conv</a:t>
            </a:r>
            <a:r>
              <a:rPr kumimoji="1" lang="en-US" altLang="zh-CN" dirty="0"/>
              <a:t>, 2 Pool CNN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478743" y="2250036"/>
            <a:ext cx="2885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169052" y="2280847"/>
            <a:ext cx="2885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Rasterized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endParaRPr kumimoji="1"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340" y="2637014"/>
            <a:ext cx="2018500" cy="16223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985" y="2465513"/>
            <a:ext cx="1667435" cy="16674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614" y="2489106"/>
            <a:ext cx="1477309" cy="16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2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424" y="2407639"/>
            <a:ext cx="10554574" cy="3636511"/>
          </a:xfrm>
        </p:spPr>
        <p:txBody>
          <a:bodyPr/>
          <a:lstStyle/>
          <a:p>
            <a:r>
              <a:rPr kumimoji="1" lang="en-US" altLang="zh-CN" dirty="0"/>
              <a:t>Human heuristics </a:t>
            </a:r>
            <a:r>
              <a:rPr kumimoji="1" lang="en-US" altLang="zh-CN" dirty="0" err="1"/>
              <a:t>v.s</a:t>
            </a:r>
            <a:r>
              <a:rPr kumimoji="1" lang="en-US" altLang="zh-CN" dirty="0"/>
              <a:t>. AI</a:t>
            </a:r>
          </a:p>
          <a:p>
            <a:pPr lvl="1"/>
            <a:r>
              <a:rPr kumimoji="1" lang="en-US" altLang="zh-CN" dirty="0"/>
              <a:t>Manuel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 engineering</a:t>
            </a:r>
          </a:p>
          <a:p>
            <a:pPr lvl="1"/>
            <a:r>
              <a:rPr kumimoji="1" lang="en-US" altLang="zh-CN" dirty="0"/>
              <a:t>Human designed models</a:t>
            </a:r>
          </a:p>
          <a:p>
            <a:r>
              <a:rPr kumimoji="1" lang="en-US" altLang="zh-CN" dirty="0"/>
              <a:t>Limitations</a:t>
            </a:r>
          </a:p>
          <a:p>
            <a:pPr lvl="1"/>
            <a:r>
              <a:rPr kumimoji="1" lang="en-US" altLang="zh-CN" dirty="0"/>
              <a:t>Hard to Scale</a:t>
            </a:r>
          </a:p>
          <a:p>
            <a:pPr lvl="1"/>
            <a:r>
              <a:rPr kumimoji="1" lang="en-US" altLang="zh-CN" dirty="0"/>
              <a:t>Hard to incorporate big data</a:t>
            </a:r>
          </a:p>
          <a:p>
            <a:pPr lvl="1"/>
            <a:r>
              <a:rPr kumimoji="1" lang="en-US" altLang="zh-CN" dirty="0"/>
              <a:t>Case by case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428625-C006-D447-9540-DEA04976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636" y="2864536"/>
            <a:ext cx="4228586" cy="24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02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Learned Filters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88541" y="286870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BA model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88541" y="535193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WS model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50" y="1951038"/>
            <a:ext cx="6025538" cy="49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05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Classify WS with different p</a:t>
            </a:r>
            <a:endParaRPr kumimoji="1"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75294" y="2618898"/>
            <a:ext cx="5402792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We mix two WS networks with different p</a:t>
            </a:r>
          </a:p>
          <a:p>
            <a:r>
              <a:rPr kumimoji="1" lang="en-US" altLang="zh-CN" dirty="0"/>
              <a:t>Each item is a combination of two </a:t>
            </a:r>
            <a:r>
              <a:rPr kumimoji="1" lang="en-US" altLang="zh-CN" dirty="0" err="1"/>
              <a:t>ps</a:t>
            </a:r>
            <a:endParaRPr kumimoji="1" lang="en-US" altLang="zh-CN" dirty="0"/>
          </a:p>
          <a:p>
            <a:r>
              <a:rPr kumimoji="1" lang="en-US" altLang="zh-CN" dirty="0"/>
              <a:t>It is distinguishable for p &lt; 0.5</a:t>
            </a:r>
          </a:p>
          <a:p>
            <a:r>
              <a:rPr kumimoji="1" lang="en-US" altLang="zh-CN" dirty="0"/>
              <a:t>There is a sharp increase of error rates for p&gt;0.5</a:t>
            </a:r>
          </a:p>
          <a:p>
            <a:r>
              <a:rPr kumimoji="1" lang="en-US" altLang="zh-CN" dirty="0"/>
              <a:t>WS networks are indiscriminate with random networks</a:t>
            </a:r>
            <a:endParaRPr kumimoji="1"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97" y="2618898"/>
            <a:ext cx="5385637" cy="421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0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0000" y="2806995"/>
            <a:ext cx="10554574" cy="392862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Complex Networks</a:t>
            </a:r>
          </a:p>
          <a:p>
            <a:pPr lvl="1"/>
            <a:r>
              <a:rPr kumimoji="1" lang="en-US" altLang="zh-CN" dirty="0"/>
              <a:t>Node feature discovery</a:t>
            </a:r>
          </a:p>
          <a:p>
            <a:pPr lvl="1"/>
            <a:r>
              <a:rPr kumimoji="1" lang="en-US" altLang="zh-CN" dirty="0"/>
              <a:t>Network Dynamics</a:t>
            </a:r>
          </a:p>
          <a:p>
            <a:pPr lvl="1"/>
            <a:r>
              <a:rPr kumimoji="1" lang="en-US" altLang="zh-CN" dirty="0"/>
              <a:t>Network overall structure and functionality</a:t>
            </a:r>
          </a:p>
          <a:p>
            <a:r>
              <a:rPr kumimoji="1" lang="en-US" altLang="zh-CN" dirty="0"/>
              <a:t>Graph Networks</a:t>
            </a:r>
          </a:p>
          <a:p>
            <a:pPr lvl="1"/>
            <a:r>
              <a:rPr kumimoji="1" lang="en-US" altLang="zh-CN" dirty="0"/>
              <a:t>Learning node features</a:t>
            </a:r>
          </a:p>
          <a:p>
            <a:pPr lvl="1"/>
            <a:r>
              <a:rPr kumimoji="1" lang="en-US" altLang="zh-CN" dirty="0"/>
              <a:t>Learning network structures</a:t>
            </a:r>
          </a:p>
          <a:p>
            <a:pPr lvl="1"/>
            <a:r>
              <a:rPr kumimoji="1" lang="en-US" altLang="zh-CN" dirty="0"/>
              <a:t>Graph classification</a:t>
            </a:r>
          </a:p>
          <a:p>
            <a:r>
              <a:rPr kumimoji="1" lang="en-US" altLang="zh-CN" dirty="0"/>
              <a:t>Perspectives</a:t>
            </a:r>
          </a:p>
          <a:p>
            <a:pPr lvl="1"/>
            <a:r>
              <a:rPr kumimoji="1" lang="en-US" altLang="zh-CN" dirty="0"/>
              <a:t>Automatic feature discovery</a:t>
            </a:r>
          </a:p>
          <a:p>
            <a:pPr lvl="1"/>
            <a:r>
              <a:rPr kumimoji="1" lang="en-US" altLang="zh-CN" dirty="0"/>
              <a:t>Automatic modelling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60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Triumphs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 Deep Learning</a:t>
            </a:r>
            <a:endParaRPr kumimoji="1" lang="zh-CN" altLang="en-US" dirty="0"/>
          </a:p>
        </p:txBody>
      </p:sp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955517AD-F065-9149-B416-DDE45E083DF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07925"/>
            <a:ext cx="2822029" cy="2436862"/>
          </a:xfrm>
          <a:prstGeom prst="rect">
            <a:avLst/>
          </a:prstGeom>
        </p:spPr>
      </p:pic>
      <p:pic>
        <p:nvPicPr>
          <p:cNvPr id="12" name="videoplayback.mp4">
            <a:hlinkClick r:id="" action="ppaction://media"/>
            <a:extLst>
              <a:ext uri="{FF2B5EF4-FFF2-40B4-BE49-F238E27FC236}">
                <a16:creationId xmlns:a16="http://schemas.microsoft.com/office/drawing/2014/main" id="{E0F7E7F4-B38B-FB4A-9D76-B5A7092241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5542" y="4421138"/>
            <a:ext cx="7976037" cy="24368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B0751F6-162B-C240-AB00-958593AD77D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7873" y="4421138"/>
            <a:ext cx="3490960" cy="24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7F1A791-0AA6-BF46-9D7C-B417143341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2" y="1902940"/>
            <a:ext cx="4170603" cy="25049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1E8A954-55EA-954F-A5AA-396B69ABB33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675" y="1904138"/>
            <a:ext cx="3694315" cy="2503787"/>
          </a:xfrm>
          <a:prstGeom prst="rect">
            <a:avLst/>
          </a:prstGeom>
        </p:spPr>
      </p:pic>
      <p:pic>
        <p:nvPicPr>
          <p:cNvPr id="18" name="内容占位符 5">
            <a:extLst>
              <a:ext uri="{FF2B5EF4-FFF2-40B4-BE49-F238E27FC236}">
                <a16:creationId xmlns:a16="http://schemas.microsoft.com/office/drawing/2014/main" id="{B17AC53A-35E9-0E4B-9CB6-0BB9E7206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5990" y="1902940"/>
            <a:ext cx="4333510" cy="2504985"/>
          </a:xfrm>
        </p:spPr>
      </p:pic>
    </p:spTree>
    <p:extLst>
      <p:ext uri="{BB962C8B-B14F-4D97-AF65-F5344CB8AC3E}">
        <p14:creationId xmlns:p14="http://schemas.microsoft.com/office/powerpoint/2010/main" val="33477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703" y="447188"/>
            <a:ext cx="11627708" cy="970450"/>
          </a:xfrm>
        </p:spPr>
        <p:txBody>
          <a:bodyPr/>
          <a:lstStyle/>
          <a:p>
            <a:r>
              <a:rPr kumimoji="1" lang="en-US" altLang="zh-CN" sz="3600" dirty="0"/>
              <a:t>Random Walk based Network Representation</a:t>
            </a:r>
            <a:endParaRPr kumimoji="1"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2190" y="2513640"/>
            <a:ext cx="3669983" cy="36891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1" y="2625810"/>
            <a:ext cx="228600" cy="2539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050" b="1" dirty="0">
                <a:solidFill>
                  <a:schemeClr val="bg1"/>
                </a:solidFill>
              </a:rPr>
              <a:t>0</a:t>
            </a:r>
            <a:endParaRPr kumimoji="1" lang="zh-CN" altLang="en-US" sz="105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85038" y="2982097"/>
            <a:ext cx="341870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0.1</a:t>
            </a:r>
            <a:endParaRPr kumimoji="1" lang="zh-CN" altLang="en-US" sz="900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66038" y="3344562"/>
            <a:ext cx="341870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9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0.5</a:t>
            </a:r>
            <a:endParaRPr kumimoji="1" lang="zh-CN" altLang="en-US" sz="900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14086" y="3709089"/>
            <a:ext cx="341870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0</a:t>
            </a:r>
            <a:endParaRPr kumimoji="1" lang="zh-CN" altLang="en-US" sz="900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74490" y="4081858"/>
            <a:ext cx="341870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0</a:t>
            </a:r>
            <a:endParaRPr kumimoji="1" lang="zh-CN" altLang="en-US" sz="900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47181" y="4454614"/>
            <a:ext cx="341870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0.2</a:t>
            </a:r>
            <a:endParaRPr kumimoji="1" lang="zh-CN" altLang="en-US" sz="900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24136" y="4812959"/>
            <a:ext cx="341870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0</a:t>
            </a:r>
            <a:endParaRPr kumimoji="1" lang="zh-CN" altLang="en-US" sz="900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13373" y="5183662"/>
            <a:ext cx="341870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0</a:t>
            </a:r>
            <a:endParaRPr kumimoji="1" lang="zh-CN" altLang="en-US" sz="900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455243" y="5546910"/>
            <a:ext cx="341870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0</a:t>
            </a:r>
            <a:endParaRPr kumimoji="1" lang="zh-CN" altLang="en-US" sz="900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21766" y="5918888"/>
            <a:ext cx="341870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0.2</a:t>
            </a:r>
            <a:endParaRPr kumimoji="1" lang="zh-CN" altLang="en-US" sz="900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58049" y="2620233"/>
            <a:ext cx="35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N</a:t>
            </a:r>
            <a:r>
              <a:rPr kumimoji="1" lang="en-US" altLang="zh-CN" sz="1000" baseline="-25000" dirty="0"/>
              <a:t>1</a:t>
            </a:r>
            <a:endParaRPr kumimoji="1" lang="zh-CN" altLang="en-US" sz="1000" baseline="-25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158049" y="2972403"/>
            <a:ext cx="35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N</a:t>
            </a:r>
            <a:r>
              <a:rPr kumimoji="1" lang="en-US" altLang="zh-CN" sz="1000" baseline="-25000" dirty="0"/>
              <a:t>2</a:t>
            </a:r>
            <a:endParaRPr kumimoji="1" lang="zh-CN" altLang="en-US" sz="1000" baseline="-25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4164227" y="3349279"/>
            <a:ext cx="35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N</a:t>
            </a:r>
            <a:r>
              <a:rPr kumimoji="1" lang="en-US" altLang="zh-CN" sz="1000" baseline="-25000" dirty="0"/>
              <a:t>3</a:t>
            </a:r>
            <a:endParaRPr kumimoji="1" lang="zh-CN" altLang="en-US" sz="1000" baseline="-25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158049" y="3701446"/>
            <a:ext cx="35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N</a:t>
            </a:r>
            <a:r>
              <a:rPr kumimoji="1" lang="en-US" altLang="zh-CN" sz="1000" baseline="-25000" dirty="0"/>
              <a:t>4</a:t>
            </a:r>
            <a:endParaRPr kumimoji="1" lang="zh-CN" altLang="en-US" sz="1000" baseline="-25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4158049" y="4072150"/>
            <a:ext cx="35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N</a:t>
            </a:r>
            <a:r>
              <a:rPr kumimoji="1" lang="en-US" altLang="zh-CN" sz="1000" baseline="-25000" dirty="0"/>
              <a:t>5</a:t>
            </a:r>
            <a:endParaRPr kumimoji="1" lang="zh-CN" altLang="en-US" sz="1000" baseline="-25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4158049" y="4430498"/>
            <a:ext cx="35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N</a:t>
            </a:r>
            <a:r>
              <a:rPr kumimoji="1" lang="en-US" altLang="zh-CN" sz="1000" baseline="-25000" dirty="0"/>
              <a:t>6</a:t>
            </a:r>
            <a:endParaRPr kumimoji="1" lang="zh-CN" altLang="en-US" sz="1000" baseline="-25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158049" y="4776025"/>
            <a:ext cx="35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N</a:t>
            </a:r>
            <a:r>
              <a:rPr kumimoji="1" lang="en-US" altLang="zh-CN" sz="1000" baseline="-25000" dirty="0"/>
              <a:t>7</a:t>
            </a:r>
            <a:endParaRPr kumimoji="1" lang="zh-CN" altLang="en-US" sz="1000" baseline="-25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4155989" y="5132775"/>
            <a:ext cx="35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N</a:t>
            </a:r>
            <a:r>
              <a:rPr kumimoji="1" lang="en-US" altLang="zh-CN" sz="1000" baseline="-25000" dirty="0"/>
              <a:t>8</a:t>
            </a:r>
            <a:endParaRPr kumimoji="1" lang="zh-CN" altLang="en-US" sz="1000" baseline="-25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4162171" y="5515839"/>
            <a:ext cx="354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N</a:t>
            </a:r>
            <a:r>
              <a:rPr kumimoji="1" lang="en-US" altLang="zh-CN" sz="1000" baseline="-25000" dirty="0"/>
              <a:t>9</a:t>
            </a:r>
            <a:endParaRPr kumimoji="1" lang="zh-CN" altLang="en-US" sz="1000" baseline="-25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4162174" y="5886535"/>
            <a:ext cx="409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/>
              <a:t>N</a:t>
            </a:r>
            <a:r>
              <a:rPr kumimoji="1" lang="en-US" altLang="zh-CN" sz="1000" baseline="-25000"/>
              <a:t>10</a:t>
            </a:r>
            <a:endParaRPr kumimoji="1" lang="zh-CN" altLang="en-US" sz="1000" baseline="-25000" dirty="0"/>
          </a:p>
        </p:txBody>
      </p:sp>
      <p:sp>
        <p:nvSpPr>
          <p:cNvPr id="27" name="内容占位符 2"/>
          <p:cNvSpPr txBox="1">
            <a:spLocks/>
          </p:cNvSpPr>
          <p:nvPr/>
        </p:nvSpPr>
        <p:spPr>
          <a:xfrm>
            <a:off x="8476672" y="2513640"/>
            <a:ext cx="3715327" cy="368913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Applications:</a:t>
            </a:r>
          </a:p>
          <a:p>
            <a:pPr lvl="1"/>
            <a:r>
              <a:rPr kumimoji="1" lang="en-US" altLang="zh-CN" dirty="0"/>
              <a:t>Node classification</a:t>
            </a:r>
          </a:p>
          <a:p>
            <a:pPr lvl="1"/>
            <a:r>
              <a:rPr kumimoji="1" lang="en-US" altLang="zh-CN" dirty="0"/>
              <a:t>Link prediction</a:t>
            </a:r>
          </a:p>
          <a:p>
            <a:pPr lvl="1"/>
            <a:r>
              <a:rPr kumimoji="1" lang="en-US" altLang="zh-CN" dirty="0"/>
              <a:t>Community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Centrality measure</a:t>
            </a:r>
          </a:p>
          <a:p>
            <a:pPr lvl="1"/>
            <a:r>
              <a:rPr kumimoji="1" lang="en-US" altLang="zh-CN" dirty="0"/>
              <a:t>….</a:t>
            </a:r>
          </a:p>
          <a:p>
            <a:pPr lvl="1"/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282514" y="2014126"/>
            <a:ext cx="251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Vectors for Nodes</a:t>
            </a:r>
            <a:endParaRPr kumimoji="1" lang="zh-CN" altLang="en-US" dirty="0"/>
          </a:p>
        </p:txBody>
      </p:sp>
      <p:pic>
        <p:nvPicPr>
          <p:cNvPr id="30" name="内容占位符 2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7" y="2474301"/>
            <a:ext cx="3639342" cy="37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4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dirty="0"/>
              <a:t>Graph Network</a:t>
            </a:r>
            <a:endParaRPr kumimoji="1" lang="zh-CN" altLang="en-US" sz="36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44D8640-EDCF-ED4C-A6C2-45BAF0CBEA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674" y="2118497"/>
            <a:ext cx="4815676" cy="4292322"/>
          </a:xfrm>
          <a:prstGeom prst="rect">
            <a:avLst/>
          </a:prstGeom>
        </p:spPr>
      </p:pic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04DB3DD9-D92D-0B4D-B89C-59BAF6281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07639"/>
            <a:ext cx="10554574" cy="3636511"/>
          </a:xfrm>
        </p:spPr>
        <p:txBody>
          <a:bodyPr/>
          <a:lstStyle/>
          <a:p>
            <a:r>
              <a:rPr kumimoji="1" lang="en-US" altLang="zh-CN" dirty="0"/>
              <a:t>Graph Neural Network</a:t>
            </a:r>
            <a:r>
              <a:rPr kumimoji="1" lang="en-US" altLang="zh-CN" sz="1600" dirty="0"/>
              <a:t>(</a:t>
            </a:r>
            <a:r>
              <a:rPr kumimoji="1" lang="en-US" altLang="zh-CN" sz="1600" dirty="0" err="1"/>
              <a:t>Scarselli</a:t>
            </a:r>
            <a:r>
              <a:rPr kumimoji="1" lang="en-US" altLang="zh-CN" sz="1600" dirty="0"/>
              <a:t> et al., 2009)</a:t>
            </a:r>
          </a:p>
          <a:p>
            <a:r>
              <a:rPr kumimoji="1" lang="en-US" altLang="zh-CN" dirty="0"/>
              <a:t>Graph Convolutional Network</a:t>
            </a:r>
            <a:r>
              <a:rPr kumimoji="1" lang="en-US" altLang="zh-CN" sz="1600" dirty="0"/>
              <a:t>(</a:t>
            </a:r>
            <a:r>
              <a:rPr kumimoji="1" lang="en-US" altLang="zh-CN" sz="1600" dirty="0" err="1"/>
              <a:t>Kipf</a:t>
            </a:r>
            <a:r>
              <a:rPr kumimoji="1" lang="en-US" altLang="zh-CN" sz="1600" dirty="0"/>
              <a:t> et al., 2017)</a:t>
            </a:r>
          </a:p>
          <a:p>
            <a:r>
              <a:rPr kumimoji="1" lang="en-US" altLang="zh-CN" dirty="0"/>
              <a:t>Graph Attention Network(</a:t>
            </a:r>
            <a:r>
              <a:rPr lang="hr-HR" altLang="zh-CN" dirty="0" err="1">
                <a:latin typeface="NimbusRomNo9L" charset="0"/>
              </a:rPr>
              <a:t>Velicˇkovic</a:t>
            </a:r>
            <a:r>
              <a:rPr lang="hr-HR" altLang="zh-CN" dirty="0">
                <a:latin typeface="NimbusRomNo9L" charset="0"/>
              </a:rPr>
              <a:t> ́ </a:t>
            </a:r>
            <a:r>
              <a:rPr lang="hr-HR" altLang="zh-CN" dirty="0" err="1">
                <a:latin typeface="NimbusRomNo9L" charset="0"/>
              </a:rPr>
              <a:t>et</a:t>
            </a:r>
            <a:r>
              <a:rPr lang="hr-HR" altLang="zh-CN" dirty="0">
                <a:latin typeface="NimbusRomNo9L" charset="0"/>
              </a:rPr>
              <a:t> </a:t>
            </a:r>
            <a:r>
              <a:rPr lang="hr-HR" altLang="zh-CN" dirty="0" err="1">
                <a:latin typeface="NimbusRomNo9L" charset="0"/>
              </a:rPr>
              <a:t>al</a:t>
            </a:r>
            <a:r>
              <a:rPr lang="hr-HR" altLang="zh-CN" dirty="0">
                <a:latin typeface="NimbusRomNo9L" charset="0"/>
              </a:rPr>
              <a:t> 2018</a:t>
            </a:r>
            <a:r>
              <a:rPr kumimoji="1" lang="en-US" altLang="zh-CN" dirty="0"/>
              <a:t>)</a:t>
            </a:r>
          </a:p>
          <a:p>
            <a:r>
              <a:rPr kumimoji="1" lang="en-US" altLang="zh-CN" dirty="0"/>
              <a:t>Graph SAGE</a:t>
            </a:r>
            <a:r>
              <a:rPr kumimoji="1" lang="en-US" altLang="zh-CN" sz="1600" dirty="0"/>
              <a:t>(</a:t>
            </a:r>
            <a:r>
              <a:rPr lang="en" altLang="zh-CN" sz="1600" dirty="0"/>
              <a:t>Hamilton et al, 2017</a:t>
            </a:r>
            <a:r>
              <a:rPr kumimoji="1" lang="en-US" altLang="zh-CN" sz="1600" dirty="0"/>
              <a:t>)</a:t>
            </a:r>
          </a:p>
          <a:p>
            <a:r>
              <a:rPr kumimoji="1" lang="en-US" altLang="zh-CN" dirty="0"/>
              <a:t>…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B3B77F-D6FD-AA43-A267-57650EFACAED}"/>
              </a:ext>
            </a:extLst>
          </p:cNvPr>
          <p:cNvSpPr/>
          <p:nvPr/>
        </p:nvSpPr>
        <p:spPr>
          <a:xfrm>
            <a:off x="7761766" y="6530407"/>
            <a:ext cx="29690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dirty="0"/>
              <a:t>https://</a:t>
            </a:r>
            <a:r>
              <a:rPr lang="en" altLang="zh-CN" sz="1400" dirty="0" err="1"/>
              <a:t>arxiv.org</a:t>
            </a:r>
            <a:r>
              <a:rPr lang="en" altLang="zh-CN" sz="1400" dirty="0"/>
              <a:t>/abs/1806.01261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658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network?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72" y="2676473"/>
            <a:ext cx="9426356" cy="30856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9F5A793-8B52-CC4C-99EA-3ECC542DEC95}"/>
              </a:ext>
            </a:extLst>
          </p:cNvPr>
          <p:cNvSpPr/>
          <p:nvPr/>
        </p:nvSpPr>
        <p:spPr>
          <a:xfrm>
            <a:off x="3812058" y="6226146"/>
            <a:ext cx="3770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https://arxiv.org/abs/1806.01261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13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Module Computation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036" y="2236381"/>
            <a:ext cx="10553700" cy="29996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0743" y="5437506"/>
            <a:ext cx="6078131" cy="123443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D04EF9-630E-3643-B142-F2D6106BE4BE}"/>
              </a:ext>
            </a:extLst>
          </p:cNvPr>
          <p:cNvSpPr/>
          <p:nvPr/>
        </p:nvSpPr>
        <p:spPr>
          <a:xfrm>
            <a:off x="7964001" y="6302611"/>
            <a:ext cx="3368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600" dirty="0">
                <a:hlinkClick r:id="rId4"/>
              </a:rPr>
              <a:t>https://arxiv.org/abs/1806.01261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0383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引用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1116</Words>
  <Application>Microsoft Macintosh PowerPoint</Application>
  <PresentationFormat>宽屏</PresentationFormat>
  <Paragraphs>371</Paragraphs>
  <Slides>42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等线</vt:lpstr>
      <vt:lpstr>Adobe Heiti Std R</vt:lpstr>
      <vt:lpstr>Bebas Neue</vt:lpstr>
      <vt:lpstr>CMR10</vt:lpstr>
      <vt:lpstr>LinLibertineTB</vt:lpstr>
      <vt:lpstr>NimbusRomNo9L</vt:lpstr>
      <vt:lpstr>Songti SC</vt:lpstr>
      <vt:lpstr>Calibri</vt:lpstr>
      <vt:lpstr>Cambria Math</vt:lpstr>
      <vt:lpstr>Century Gothic</vt:lpstr>
      <vt:lpstr>Helvetica</vt:lpstr>
      <vt:lpstr>Wingdings</vt:lpstr>
      <vt:lpstr>Wingdings 2</vt:lpstr>
      <vt:lpstr>引用</vt:lpstr>
      <vt:lpstr>Why network science needs graph network?</vt:lpstr>
      <vt:lpstr>Network is everywhere</vt:lpstr>
      <vt:lpstr>Three types of problem</vt:lpstr>
      <vt:lpstr>Problems</vt:lpstr>
      <vt:lpstr>Triumphs of Deep Learning</vt:lpstr>
      <vt:lpstr>Random Walk based Network Representation</vt:lpstr>
      <vt:lpstr>Graph Network</vt:lpstr>
      <vt:lpstr>What is graph network?</vt:lpstr>
      <vt:lpstr>Graph Module Computation</vt:lpstr>
      <vt:lpstr>Three types of problem</vt:lpstr>
      <vt:lpstr>Link Prediction</vt:lpstr>
      <vt:lpstr>Framework</vt:lpstr>
      <vt:lpstr>Framework</vt:lpstr>
      <vt:lpstr>Graph Attention Network</vt:lpstr>
      <vt:lpstr>Graph Attention Network</vt:lpstr>
      <vt:lpstr>Framework</vt:lpstr>
      <vt:lpstr>Framework</vt:lpstr>
      <vt:lpstr>Deep Linker</vt:lpstr>
      <vt:lpstr>Accuracy</vt:lpstr>
      <vt:lpstr>Byproduct I: Attention Weights Matrix</vt:lpstr>
      <vt:lpstr>Byproduct I: Attention Weights Matrix</vt:lpstr>
      <vt:lpstr>Byproduct I: Attention Weights Matrix</vt:lpstr>
      <vt:lpstr>Byproduct II: Node Vectors</vt:lpstr>
      <vt:lpstr>Three types of problem</vt:lpstr>
      <vt:lpstr>Learning Structure and Dynamics</vt:lpstr>
      <vt:lpstr>Architecture</vt:lpstr>
      <vt:lpstr>Network Generator</vt:lpstr>
      <vt:lpstr>PowerPoint 演示文稿</vt:lpstr>
      <vt:lpstr>Graph Network</vt:lpstr>
      <vt:lpstr>A Simple Test</vt:lpstr>
      <vt:lpstr>PowerPoint 演示文稿</vt:lpstr>
      <vt:lpstr>PowerPoint 演示文稿</vt:lpstr>
      <vt:lpstr>Experimental Results</vt:lpstr>
      <vt:lpstr>Experimental Results</vt:lpstr>
      <vt:lpstr>Three types of problem</vt:lpstr>
      <vt:lpstr>Graph Classification</vt:lpstr>
      <vt:lpstr>Complex Network Classifier</vt:lpstr>
      <vt:lpstr>Graph Classification</vt:lpstr>
      <vt:lpstr>WS model v.s. BA model</vt:lpstr>
      <vt:lpstr>Learned Filters</vt:lpstr>
      <vt:lpstr>Classify WS with different p</vt:lpstr>
      <vt:lpstr>Conclusion &amp; Perspective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network science needs graph network?</dc:title>
  <dc:creator>张 江</dc:creator>
  <cp:lastModifiedBy>张 江</cp:lastModifiedBy>
  <cp:revision>18</cp:revision>
  <dcterms:created xsi:type="dcterms:W3CDTF">2019-10-09T05:27:48Z</dcterms:created>
  <dcterms:modified xsi:type="dcterms:W3CDTF">2019-10-11T01:45:47Z</dcterms:modified>
</cp:coreProperties>
</file>